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Lst>
  <p:sldSz cy="5143500" cx="9144000"/>
  <p:notesSz cx="6858000" cy="9144000"/>
  <p:embeddedFontLst>
    <p:embeddedFont>
      <p:font typeface="Raleway"/>
      <p:regular r:id="rId25"/>
      <p:bold r:id="rId26"/>
      <p:italic r:id="rId27"/>
      <p:boldItalic r:id="rId28"/>
    </p:embeddedFont>
    <p:embeddedFont>
      <p:font typeface="Lato"/>
      <p:regular r:id="rId29"/>
      <p:bold r:id="rId30"/>
      <p:italic r:id="rId31"/>
      <p:boldItalic r:id="rId3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aleway-bold.fntdata"/><Relationship Id="rId25" Type="http://schemas.openxmlformats.org/officeDocument/2006/relationships/font" Target="fonts/Raleway-regular.fntdata"/><Relationship Id="rId28" Type="http://schemas.openxmlformats.org/officeDocument/2006/relationships/font" Target="fonts/Raleway-boldItalic.fntdata"/><Relationship Id="rId27" Type="http://schemas.openxmlformats.org/officeDocument/2006/relationships/font" Target="fonts/Raleway-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Lato-regular.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Lato-italic.fntdata"/><Relationship Id="rId30" Type="http://schemas.openxmlformats.org/officeDocument/2006/relationships/font" Target="fonts/Lato-bold.fntdata"/><Relationship Id="rId11" Type="http://schemas.openxmlformats.org/officeDocument/2006/relationships/slide" Target="slides/slide6.xml"/><Relationship Id="rId10" Type="http://schemas.openxmlformats.org/officeDocument/2006/relationships/slide" Target="slides/slide5.xml"/><Relationship Id="rId32" Type="http://schemas.openxmlformats.org/officeDocument/2006/relationships/font" Target="fonts/Lato-boldItalic.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111125faffb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111125faffb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111125faffb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111125faffb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11024727111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11024727111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11024727111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11024727111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112e8f50300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112e8f50300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112e8f50300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112e8f50300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11024727111_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11024727111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112e8f50300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112e8f50300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112e8f50300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112e8f50300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112e8f50300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112e8f50300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111125faffb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111125faffb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10c4f1698d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10c4f1698d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111125faff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111125faff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111125faffb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111125faffb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111125faffb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111125faffb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10c4f1698d9_0_17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10c4f1698d9_0_17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10c4f1698d9_0_17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10c4f1698d9_0_17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10c4f1698d9_0_17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10c4f1698d9_0_17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0"/>
              </a:spcBef>
              <a:spcAft>
                <a:spcPts val="0"/>
              </a:spcAft>
              <a:buClr>
                <a:schemeClr val="lt1"/>
              </a:buClr>
              <a:buSzPts val="1100"/>
              <a:buChar char="○"/>
              <a:defRPr>
                <a:solidFill>
                  <a:schemeClr val="lt1"/>
                </a:solidFill>
              </a:defRPr>
            </a:lvl2pPr>
            <a:lvl3pPr indent="-298450" lvl="2" marL="1371600">
              <a:spcBef>
                <a:spcPts val="0"/>
              </a:spcBef>
              <a:spcAft>
                <a:spcPts val="0"/>
              </a:spcAft>
              <a:buClr>
                <a:schemeClr val="lt1"/>
              </a:buClr>
              <a:buSzPts val="1100"/>
              <a:buChar char="■"/>
              <a:defRPr>
                <a:solidFill>
                  <a:schemeClr val="lt1"/>
                </a:solidFill>
              </a:defRPr>
            </a:lvl3pPr>
            <a:lvl4pPr indent="-298450" lvl="3" marL="1828800">
              <a:spcBef>
                <a:spcPts val="0"/>
              </a:spcBef>
              <a:spcAft>
                <a:spcPts val="0"/>
              </a:spcAft>
              <a:buClr>
                <a:schemeClr val="lt1"/>
              </a:buClr>
              <a:buSzPts val="1100"/>
              <a:buChar char="●"/>
              <a:defRPr>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a:solidFill>
                  <a:schemeClr val="lt1"/>
                </a:solidFill>
              </a:defRPr>
            </a:lvl6pPr>
            <a:lvl7pPr indent="-298450" lvl="6" marL="3200400">
              <a:spcBef>
                <a:spcPts val="0"/>
              </a:spcBef>
              <a:spcAft>
                <a:spcPts val="0"/>
              </a:spcAft>
              <a:buClr>
                <a:schemeClr val="lt1"/>
              </a:buClr>
              <a:buSzPts val="1100"/>
              <a:buChar char="●"/>
              <a:defRPr>
                <a:solidFill>
                  <a:schemeClr val="lt1"/>
                </a:solidFill>
              </a:defRPr>
            </a:lvl7pPr>
            <a:lvl8pPr indent="-298450" lvl="7" marL="3657600">
              <a:spcBef>
                <a:spcPts val="0"/>
              </a:spcBef>
              <a:spcAft>
                <a:spcPts val="0"/>
              </a:spcAft>
              <a:buClr>
                <a:schemeClr val="lt1"/>
              </a:buClr>
              <a:buSzPts val="1100"/>
              <a:buChar char="○"/>
              <a:defRPr>
                <a:solidFill>
                  <a:schemeClr val="lt1"/>
                </a:solidFill>
              </a:defRPr>
            </a:lvl8pPr>
            <a:lvl9pPr indent="-298450" lvl="8" marL="4114800">
              <a:spcBef>
                <a:spcPts val="0"/>
              </a:spcBef>
              <a:spcAft>
                <a:spcPts val="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5.pn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2.png"/><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5.png"/><Relationship Id="rId4" Type="http://schemas.openxmlformats.org/officeDocument/2006/relationships/image" Target="../media/image4.png"/><Relationship Id="rId5" Type="http://schemas.openxmlformats.org/officeDocument/2006/relationships/image" Target="../media/image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0.png"/><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9.png"/><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4.png"/><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4.png"/><Relationship Id="rId4" Type="http://schemas.openxmlformats.org/officeDocument/2006/relationships/image" Target="../media/image17.png"/><Relationship Id="rId5" Type="http://schemas.openxmlformats.org/officeDocument/2006/relationships/image" Target="../media/image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8.jpg"/><Relationship Id="rId4" Type="http://schemas.openxmlformats.org/officeDocument/2006/relationships/image" Target="../media/image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hyperlink" Target="https://www.aztechsolar.com.au/" TargetMode="External"/><Relationship Id="rId4" Type="http://schemas.openxmlformats.org/officeDocument/2006/relationships/hyperlink" Target="https://www.aztechsolar.com.au/why-install-solar-power-in-your-home/" TargetMode="External"/><Relationship Id="rId5" Type="http://schemas.openxmlformats.org/officeDocument/2006/relationships/hyperlink" Target="https://www.aztechsolar.com.au/" TargetMode="External"/><Relationship Id="rId6"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png"/><Relationship Id="rId4" Type="http://schemas.openxmlformats.org/officeDocument/2006/relationships/image" Target="../media/image8.png"/><Relationship Id="rId11" Type="http://schemas.openxmlformats.org/officeDocument/2006/relationships/image" Target="../media/image9.png"/><Relationship Id="rId10" Type="http://schemas.openxmlformats.org/officeDocument/2006/relationships/image" Target="../media/image6.png"/><Relationship Id="rId12" Type="http://schemas.openxmlformats.org/officeDocument/2006/relationships/image" Target="../media/image4.png"/><Relationship Id="rId9" Type="http://schemas.openxmlformats.org/officeDocument/2006/relationships/image" Target="../media/image7.png"/><Relationship Id="rId5" Type="http://schemas.openxmlformats.org/officeDocument/2006/relationships/image" Target="../media/image10.png"/><Relationship Id="rId6" Type="http://schemas.openxmlformats.org/officeDocument/2006/relationships/image" Target="../media/image1.png"/><Relationship Id="rId7" Type="http://schemas.openxmlformats.org/officeDocument/2006/relationships/image" Target="../media/image3.png"/><Relationship Id="rId8"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hyperlink" Target="https://courses.analyticsvidhya.com/courses/computer-vision-using-deep-learning-version2?utm_source=blog&amp;utm_source=learn-image-classification-cnn-convolutional-neural-networks-5-datasets" TargetMode="External"/><Relationship Id="rId4" Type="http://schemas.openxmlformats.org/officeDocument/2006/relationships/hyperlink" Target="https://courses.analyticsvidhya.com/courses/Introduction-to-Neural-Networks?utm_source=blog&amp;utm_source=learn-image-classification-cnn-convolutional-neural-networks-5-datasets" TargetMode="External"/><Relationship Id="rId5"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3"/>
          <p:cNvSpPr txBox="1"/>
          <p:nvPr>
            <p:ph type="ctrTitle"/>
          </p:nvPr>
        </p:nvSpPr>
        <p:spPr>
          <a:xfrm>
            <a:off x="311700" y="0"/>
            <a:ext cx="8520600" cy="37785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None/>
            </a:pPr>
            <a:r>
              <a:rPr lang="en" sz="2011">
                <a:latin typeface="Times New Roman"/>
                <a:ea typeface="Times New Roman"/>
                <a:cs typeface="Times New Roman"/>
                <a:sym typeface="Times New Roman"/>
              </a:rPr>
              <a:t>Project Name: Development of a model fault detection in solar panel</a:t>
            </a:r>
            <a:endParaRPr sz="2011">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sz="1700">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1811">
                <a:latin typeface="Times New Roman"/>
                <a:ea typeface="Times New Roman"/>
                <a:cs typeface="Times New Roman"/>
                <a:sym typeface="Times New Roman"/>
              </a:rPr>
              <a:t>Team name: Group 4</a:t>
            </a:r>
            <a:endParaRPr sz="1811">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1811">
                <a:latin typeface="Times New Roman"/>
                <a:ea typeface="Times New Roman"/>
                <a:cs typeface="Times New Roman"/>
                <a:sym typeface="Times New Roman"/>
              </a:rPr>
              <a:t>Team Members:     </a:t>
            </a:r>
            <a:r>
              <a:rPr lang="en" sz="1611">
                <a:latin typeface="Times New Roman"/>
                <a:ea typeface="Times New Roman"/>
                <a:cs typeface="Times New Roman"/>
                <a:sym typeface="Times New Roman"/>
              </a:rPr>
              <a:t>Dhruvi Ramani</a:t>
            </a:r>
            <a:endParaRPr sz="1611">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1611">
                <a:latin typeface="Times New Roman"/>
                <a:ea typeface="Times New Roman"/>
                <a:cs typeface="Times New Roman"/>
                <a:sym typeface="Times New Roman"/>
              </a:rPr>
              <a:t>                                     Gokulakrishna N</a:t>
            </a:r>
            <a:endParaRPr sz="1611">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1611">
                <a:latin typeface="Times New Roman"/>
                <a:ea typeface="Times New Roman"/>
                <a:cs typeface="Times New Roman"/>
                <a:sym typeface="Times New Roman"/>
              </a:rPr>
              <a:t>                                     Ms. Bhavya T.N</a:t>
            </a:r>
            <a:endParaRPr sz="1611">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1611">
                <a:latin typeface="Times New Roman"/>
                <a:ea typeface="Times New Roman"/>
                <a:cs typeface="Times New Roman"/>
                <a:sym typeface="Times New Roman"/>
              </a:rPr>
              <a:t>                                     Rohit Ghadage</a:t>
            </a:r>
            <a:endParaRPr sz="1611">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1611">
                <a:latin typeface="Times New Roman"/>
                <a:ea typeface="Times New Roman"/>
                <a:cs typeface="Times New Roman"/>
                <a:sym typeface="Times New Roman"/>
              </a:rPr>
              <a:t>                                     Mr. Jagadeesh CT</a:t>
            </a:r>
            <a:endParaRPr sz="1611">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1611">
                <a:latin typeface="Times New Roman"/>
                <a:ea typeface="Times New Roman"/>
                <a:cs typeface="Times New Roman"/>
                <a:sym typeface="Times New Roman"/>
              </a:rPr>
              <a:t>                                     Snehal Kolhe</a:t>
            </a:r>
            <a:endParaRPr sz="1611">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1611">
                <a:latin typeface="Times New Roman"/>
                <a:ea typeface="Times New Roman"/>
                <a:cs typeface="Times New Roman"/>
                <a:sym typeface="Times New Roman"/>
              </a:rPr>
              <a:t>                                     Koushik H V</a:t>
            </a:r>
            <a:endParaRPr sz="1611">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sz="1811">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1811">
                <a:latin typeface="Times New Roman"/>
                <a:ea typeface="Times New Roman"/>
                <a:cs typeface="Times New Roman"/>
                <a:sym typeface="Times New Roman"/>
              </a:rPr>
              <a:t>Mentor Name: Ms.Bhanupriya</a:t>
            </a:r>
            <a:endParaRPr sz="1811">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sz="1811">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1811">
                <a:latin typeface="Times New Roman"/>
                <a:ea typeface="Times New Roman"/>
                <a:cs typeface="Times New Roman"/>
                <a:sym typeface="Times New Roman"/>
              </a:rPr>
              <a:t>Date: 23/01/2022</a:t>
            </a:r>
            <a:endParaRPr sz="1811">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sz="1400">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ct val="78571"/>
              <a:buFont typeface="Arial"/>
              <a:buNone/>
            </a:pPr>
            <a:r>
              <a:t/>
            </a:r>
            <a:endParaRPr b="1" sz="1400"/>
          </a:p>
        </p:txBody>
      </p:sp>
      <p:pic>
        <p:nvPicPr>
          <p:cNvPr id="87" name="Google Shape;87;p13"/>
          <p:cNvPicPr preferRelativeResize="0"/>
          <p:nvPr/>
        </p:nvPicPr>
        <p:blipFill rotWithShape="1">
          <a:blip r:embed="rId3">
            <a:alphaModFix/>
          </a:blip>
          <a:srcRect b="0" l="0" r="0" t="0"/>
          <a:stretch/>
        </p:blipFill>
        <p:spPr>
          <a:xfrm>
            <a:off x="7956954" y="-5"/>
            <a:ext cx="1187048" cy="411359"/>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22"/>
          <p:cNvSpPr txBox="1"/>
          <p:nvPr>
            <p:ph type="title"/>
          </p:nvPr>
        </p:nvSpPr>
        <p:spPr>
          <a:xfrm>
            <a:off x="0" y="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rgbClr val="000000"/>
              </a:buClr>
              <a:buFont typeface="Arial"/>
              <a:buNone/>
            </a:pPr>
            <a:r>
              <a:rPr lang="en"/>
              <a:t>Project Flow</a:t>
            </a:r>
            <a:endParaRPr/>
          </a:p>
        </p:txBody>
      </p:sp>
      <p:pic>
        <p:nvPicPr>
          <p:cNvPr id="155" name="Google Shape;155;p22"/>
          <p:cNvPicPr preferRelativeResize="0"/>
          <p:nvPr/>
        </p:nvPicPr>
        <p:blipFill>
          <a:blip r:embed="rId3">
            <a:alphaModFix/>
          </a:blip>
          <a:stretch>
            <a:fillRect/>
          </a:stretch>
        </p:blipFill>
        <p:spPr>
          <a:xfrm>
            <a:off x="0" y="1907376"/>
            <a:ext cx="9144000" cy="3236125"/>
          </a:xfrm>
          <a:prstGeom prst="rect">
            <a:avLst/>
          </a:prstGeom>
          <a:noFill/>
          <a:ln>
            <a:noFill/>
          </a:ln>
        </p:spPr>
      </p:pic>
      <p:sp>
        <p:nvSpPr>
          <p:cNvPr id="156" name="Google Shape;156;p22"/>
          <p:cNvSpPr/>
          <p:nvPr/>
        </p:nvSpPr>
        <p:spPr>
          <a:xfrm>
            <a:off x="825100" y="907925"/>
            <a:ext cx="1039500" cy="626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Data Collection</a:t>
            </a:r>
            <a:endParaRPr/>
          </a:p>
        </p:txBody>
      </p:sp>
      <p:sp>
        <p:nvSpPr>
          <p:cNvPr id="157" name="Google Shape;157;p22"/>
          <p:cNvSpPr/>
          <p:nvPr/>
        </p:nvSpPr>
        <p:spPr>
          <a:xfrm>
            <a:off x="1864600" y="1168636"/>
            <a:ext cx="225000" cy="1053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22"/>
          <p:cNvSpPr/>
          <p:nvPr/>
        </p:nvSpPr>
        <p:spPr>
          <a:xfrm>
            <a:off x="2089600" y="907938"/>
            <a:ext cx="889500" cy="626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EDA</a:t>
            </a:r>
            <a:endParaRPr/>
          </a:p>
        </p:txBody>
      </p:sp>
      <p:sp>
        <p:nvSpPr>
          <p:cNvPr id="159" name="Google Shape;159;p22"/>
          <p:cNvSpPr/>
          <p:nvPr/>
        </p:nvSpPr>
        <p:spPr>
          <a:xfrm>
            <a:off x="2979100" y="1168638"/>
            <a:ext cx="225000" cy="1053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22"/>
          <p:cNvSpPr/>
          <p:nvPr/>
        </p:nvSpPr>
        <p:spPr>
          <a:xfrm>
            <a:off x="3204100" y="914688"/>
            <a:ext cx="889500" cy="613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Model Building</a:t>
            </a:r>
            <a:endParaRPr/>
          </a:p>
          <a:p>
            <a:pPr indent="0" lvl="0" marL="0" rtl="0" algn="l">
              <a:spcBef>
                <a:spcPts val="0"/>
              </a:spcBef>
              <a:spcAft>
                <a:spcPts val="0"/>
              </a:spcAft>
              <a:buNone/>
            </a:pPr>
            <a:r>
              <a:rPr lang="en"/>
              <a:t>(CNN)</a:t>
            </a:r>
            <a:endParaRPr/>
          </a:p>
        </p:txBody>
      </p:sp>
      <p:sp>
        <p:nvSpPr>
          <p:cNvPr id="161" name="Google Shape;161;p22"/>
          <p:cNvSpPr/>
          <p:nvPr/>
        </p:nvSpPr>
        <p:spPr>
          <a:xfrm>
            <a:off x="4104075" y="1200150"/>
            <a:ext cx="225000" cy="1053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22"/>
          <p:cNvSpPr/>
          <p:nvPr/>
        </p:nvSpPr>
        <p:spPr>
          <a:xfrm>
            <a:off x="4339550" y="907950"/>
            <a:ext cx="1254000" cy="626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Deployment</a:t>
            </a:r>
            <a:endParaRPr/>
          </a:p>
        </p:txBody>
      </p:sp>
      <p:pic>
        <p:nvPicPr>
          <p:cNvPr id="163" name="Google Shape;163;p22"/>
          <p:cNvPicPr preferRelativeResize="0"/>
          <p:nvPr/>
        </p:nvPicPr>
        <p:blipFill rotWithShape="1">
          <a:blip r:embed="rId4">
            <a:alphaModFix/>
          </a:blip>
          <a:srcRect b="0" l="0" r="0" t="0"/>
          <a:stretch/>
        </p:blipFill>
        <p:spPr>
          <a:xfrm>
            <a:off x="7956954" y="-5"/>
            <a:ext cx="1187048" cy="41135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23"/>
          <p:cNvSpPr txBox="1"/>
          <p:nvPr>
            <p:ph type="title"/>
          </p:nvPr>
        </p:nvSpPr>
        <p:spPr>
          <a:xfrm>
            <a:off x="0" y="0"/>
            <a:ext cx="7688700" cy="50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1400"/>
              <a:t>How To CNN work:</a:t>
            </a:r>
            <a:endParaRPr sz="1400"/>
          </a:p>
        </p:txBody>
      </p:sp>
      <p:pic>
        <p:nvPicPr>
          <p:cNvPr id="169" name="Google Shape;169;p23"/>
          <p:cNvPicPr preferRelativeResize="0"/>
          <p:nvPr/>
        </p:nvPicPr>
        <p:blipFill>
          <a:blip r:embed="rId3">
            <a:alphaModFix/>
          </a:blip>
          <a:stretch>
            <a:fillRect/>
          </a:stretch>
        </p:blipFill>
        <p:spPr>
          <a:xfrm>
            <a:off x="0" y="503100"/>
            <a:ext cx="9086850" cy="2733675"/>
          </a:xfrm>
          <a:prstGeom prst="rect">
            <a:avLst/>
          </a:prstGeom>
          <a:noFill/>
          <a:ln>
            <a:noFill/>
          </a:ln>
        </p:spPr>
      </p:pic>
      <p:pic>
        <p:nvPicPr>
          <p:cNvPr id="170" name="Google Shape;170;p23"/>
          <p:cNvPicPr preferRelativeResize="0"/>
          <p:nvPr/>
        </p:nvPicPr>
        <p:blipFill rotWithShape="1">
          <a:blip r:embed="rId4">
            <a:alphaModFix/>
          </a:blip>
          <a:srcRect b="0" l="0" r="0" t="0"/>
          <a:stretch/>
        </p:blipFill>
        <p:spPr>
          <a:xfrm>
            <a:off x="7956954" y="-5"/>
            <a:ext cx="1187048" cy="41135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24"/>
          <p:cNvSpPr txBox="1"/>
          <p:nvPr>
            <p:ph idx="1" type="body"/>
          </p:nvPr>
        </p:nvSpPr>
        <p:spPr>
          <a:xfrm>
            <a:off x="727650" y="1725425"/>
            <a:ext cx="7688700" cy="22611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Clr>
                <a:srgbClr val="000000"/>
              </a:buClr>
              <a:buFont typeface="Arial"/>
              <a:buNone/>
            </a:pPr>
            <a:r>
              <a:rPr b="1" lang="en" sz="2800">
                <a:solidFill>
                  <a:srgbClr val="002776"/>
                </a:solidFill>
                <a:latin typeface="Arial"/>
                <a:ea typeface="Arial"/>
                <a:cs typeface="Arial"/>
                <a:sym typeface="Arial"/>
              </a:rPr>
              <a:t>Exploratory Data Analysis (EDA)</a:t>
            </a:r>
            <a:endParaRPr/>
          </a:p>
        </p:txBody>
      </p:sp>
      <p:pic>
        <p:nvPicPr>
          <p:cNvPr id="176" name="Google Shape;176;p24"/>
          <p:cNvPicPr preferRelativeResize="0"/>
          <p:nvPr/>
        </p:nvPicPr>
        <p:blipFill rotWithShape="1">
          <a:blip r:embed="rId3">
            <a:alphaModFix/>
          </a:blip>
          <a:srcRect b="0" l="0" r="0" t="0"/>
          <a:stretch/>
        </p:blipFill>
        <p:spPr>
          <a:xfrm>
            <a:off x="7956954" y="-5"/>
            <a:ext cx="1187048" cy="41135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25"/>
          <p:cNvSpPr txBox="1"/>
          <p:nvPr>
            <p:ph type="title"/>
          </p:nvPr>
        </p:nvSpPr>
        <p:spPr>
          <a:xfrm>
            <a:off x="0" y="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i="1" lang="en" sz="2420">
                <a:solidFill>
                  <a:srgbClr val="202124"/>
                </a:solidFill>
                <a:latin typeface="Arial"/>
                <a:ea typeface="Arial"/>
                <a:cs typeface="Arial"/>
                <a:sym typeface="Arial"/>
              </a:rPr>
              <a:t>Exploratory Data Analysis (EDA)</a:t>
            </a:r>
            <a:endParaRPr i="1" sz="2240">
              <a:solidFill>
                <a:srgbClr val="202124"/>
              </a:solidFill>
            </a:endParaRPr>
          </a:p>
        </p:txBody>
      </p:sp>
      <p:sp>
        <p:nvSpPr>
          <p:cNvPr id="182" name="Google Shape;182;p25"/>
          <p:cNvSpPr txBox="1"/>
          <p:nvPr>
            <p:ph idx="1" type="body"/>
          </p:nvPr>
        </p:nvSpPr>
        <p:spPr>
          <a:xfrm>
            <a:off x="773050" y="535200"/>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In training dataset 620 faulty and 620 normal images and </a:t>
            </a:r>
            <a:r>
              <a:rPr lang="en"/>
              <a:t>total</a:t>
            </a:r>
            <a:r>
              <a:rPr lang="en"/>
              <a:t> 1240 images</a:t>
            </a:r>
            <a:endParaRPr/>
          </a:p>
          <a:p>
            <a:pPr indent="0" lvl="0" marL="0" rtl="0" algn="l">
              <a:spcBef>
                <a:spcPts val="1200"/>
              </a:spcBef>
              <a:spcAft>
                <a:spcPts val="1200"/>
              </a:spcAft>
              <a:buNone/>
            </a:pPr>
            <a:r>
              <a:rPr lang="en"/>
              <a:t>And for testing 148 faulty and 148 normal images and total 296 images </a:t>
            </a:r>
            <a:r>
              <a:rPr lang="en"/>
              <a:t>are present</a:t>
            </a:r>
            <a:endParaRPr/>
          </a:p>
        </p:txBody>
      </p:sp>
      <p:pic>
        <p:nvPicPr>
          <p:cNvPr id="183" name="Google Shape;183;p25"/>
          <p:cNvPicPr preferRelativeResize="0"/>
          <p:nvPr/>
        </p:nvPicPr>
        <p:blipFill>
          <a:blip r:embed="rId3">
            <a:alphaModFix/>
          </a:blip>
          <a:stretch>
            <a:fillRect/>
          </a:stretch>
        </p:blipFill>
        <p:spPr>
          <a:xfrm>
            <a:off x="180975" y="1733700"/>
            <a:ext cx="3032425" cy="2432700"/>
          </a:xfrm>
          <a:prstGeom prst="rect">
            <a:avLst/>
          </a:prstGeom>
          <a:noFill/>
          <a:ln>
            <a:noFill/>
          </a:ln>
        </p:spPr>
      </p:pic>
      <p:pic>
        <p:nvPicPr>
          <p:cNvPr id="184" name="Google Shape;184;p25"/>
          <p:cNvPicPr preferRelativeResize="0"/>
          <p:nvPr/>
        </p:nvPicPr>
        <p:blipFill rotWithShape="1">
          <a:blip r:embed="rId4">
            <a:alphaModFix/>
          </a:blip>
          <a:srcRect b="0" l="0" r="0" t="0"/>
          <a:stretch/>
        </p:blipFill>
        <p:spPr>
          <a:xfrm>
            <a:off x="7956954" y="-5"/>
            <a:ext cx="1187048" cy="411359"/>
          </a:xfrm>
          <a:prstGeom prst="rect">
            <a:avLst/>
          </a:prstGeom>
          <a:noFill/>
          <a:ln>
            <a:noFill/>
          </a:ln>
        </p:spPr>
      </p:pic>
      <p:sp>
        <p:nvSpPr>
          <p:cNvPr id="185" name="Google Shape;185;p25"/>
          <p:cNvSpPr txBox="1"/>
          <p:nvPr/>
        </p:nvSpPr>
        <p:spPr>
          <a:xfrm>
            <a:off x="457200" y="1314450"/>
            <a:ext cx="5486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Training Dataset</a:t>
            </a:r>
            <a:endParaRPr>
              <a:latin typeface="Lato"/>
              <a:ea typeface="Lato"/>
              <a:cs typeface="Lato"/>
              <a:sym typeface="Lato"/>
            </a:endParaRPr>
          </a:p>
        </p:txBody>
      </p:sp>
      <p:pic>
        <p:nvPicPr>
          <p:cNvPr id="186" name="Google Shape;186;p25"/>
          <p:cNvPicPr preferRelativeResize="0"/>
          <p:nvPr/>
        </p:nvPicPr>
        <p:blipFill>
          <a:blip r:embed="rId5">
            <a:alphaModFix/>
          </a:blip>
          <a:stretch>
            <a:fillRect/>
          </a:stretch>
        </p:blipFill>
        <p:spPr>
          <a:xfrm>
            <a:off x="4318300" y="1714650"/>
            <a:ext cx="3032425" cy="2432700"/>
          </a:xfrm>
          <a:prstGeom prst="rect">
            <a:avLst/>
          </a:prstGeom>
          <a:noFill/>
          <a:ln>
            <a:noFill/>
          </a:ln>
        </p:spPr>
      </p:pic>
      <p:sp>
        <p:nvSpPr>
          <p:cNvPr id="187" name="Google Shape;187;p25"/>
          <p:cNvSpPr txBox="1"/>
          <p:nvPr/>
        </p:nvSpPr>
        <p:spPr>
          <a:xfrm>
            <a:off x="4838700" y="1333500"/>
            <a:ext cx="1800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Test Dataset</a:t>
            </a:r>
            <a:endParaRPr>
              <a:latin typeface="Lato"/>
              <a:ea typeface="Lato"/>
              <a:cs typeface="Lato"/>
              <a:sym typeface="La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pic>
        <p:nvPicPr>
          <p:cNvPr id="192" name="Google Shape;192;p26"/>
          <p:cNvPicPr preferRelativeResize="0"/>
          <p:nvPr/>
        </p:nvPicPr>
        <p:blipFill>
          <a:blip r:embed="rId3">
            <a:alphaModFix/>
          </a:blip>
          <a:stretch>
            <a:fillRect/>
          </a:stretch>
        </p:blipFill>
        <p:spPr>
          <a:xfrm>
            <a:off x="152400" y="411350"/>
            <a:ext cx="8991600" cy="4732149"/>
          </a:xfrm>
          <a:prstGeom prst="rect">
            <a:avLst/>
          </a:prstGeom>
          <a:noFill/>
          <a:ln>
            <a:noFill/>
          </a:ln>
        </p:spPr>
      </p:pic>
      <p:pic>
        <p:nvPicPr>
          <p:cNvPr id="193" name="Google Shape;193;p26"/>
          <p:cNvPicPr preferRelativeResize="0"/>
          <p:nvPr/>
        </p:nvPicPr>
        <p:blipFill rotWithShape="1">
          <a:blip r:embed="rId4">
            <a:alphaModFix/>
          </a:blip>
          <a:srcRect b="0" l="0" r="0" t="0"/>
          <a:stretch/>
        </p:blipFill>
        <p:spPr>
          <a:xfrm>
            <a:off x="7956954" y="-5"/>
            <a:ext cx="1187048" cy="411359"/>
          </a:xfrm>
          <a:prstGeom prst="rect">
            <a:avLst/>
          </a:prstGeom>
          <a:noFill/>
          <a:ln>
            <a:noFill/>
          </a:ln>
        </p:spPr>
      </p:pic>
      <p:sp>
        <p:nvSpPr>
          <p:cNvPr id="194" name="Google Shape;194;p26"/>
          <p:cNvSpPr txBox="1"/>
          <p:nvPr/>
        </p:nvSpPr>
        <p:spPr>
          <a:xfrm>
            <a:off x="0" y="5575"/>
            <a:ext cx="5486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Normal Images</a:t>
            </a:r>
            <a:endParaRPr>
              <a:latin typeface="Lato"/>
              <a:ea typeface="Lato"/>
              <a:cs typeface="Lato"/>
              <a:sym typeface="La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pic>
        <p:nvPicPr>
          <p:cNvPr id="199" name="Google Shape;199;p27"/>
          <p:cNvPicPr preferRelativeResize="0"/>
          <p:nvPr/>
        </p:nvPicPr>
        <p:blipFill>
          <a:blip r:embed="rId3">
            <a:alphaModFix/>
          </a:blip>
          <a:stretch>
            <a:fillRect/>
          </a:stretch>
        </p:blipFill>
        <p:spPr>
          <a:xfrm>
            <a:off x="161925" y="411350"/>
            <a:ext cx="8982076" cy="4579750"/>
          </a:xfrm>
          <a:prstGeom prst="rect">
            <a:avLst/>
          </a:prstGeom>
          <a:noFill/>
          <a:ln>
            <a:noFill/>
          </a:ln>
        </p:spPr>
      </p:pic>
      <p:pic>
        <p:nvPicPr>
          <p:cNvPr id="200" name="Google Shape;200;p27"/>
          <p:cNvPicPr preferRelativeResize="0"/>
          <p:nvPr/>
        </p:nvPicPr>
        <p:blipFill rotWithShape="1">
          <a:blip r:embed="rId4">
            <a:alphaModFix/>
          </a:blip>
          <a:srcRect b="0" l="0" r="0" t="0"/>
          <a:stretch/>
        </p:blipFill>
        <p:spPr>
          <a:xfrm>
            <a:off x="7956954" y="-5"/>
            <a:ext cx="1187048" cy="411359"/>
          </a:xfrm>
          <a:prstGeom prst="rect">
            <a:avLst/>
          </a:prstGeom>
          <a:noFill/>
          <a:ln>
            <a:noFill/>
          </a:ln>
        </p:spPr>
      </p:pic>
      <p:sp>
        <p:nvSpPr>
          <p:cNvPr id="201" name="Google Shape;201;p27"/>
          <p:cNvSpPr txBox="1"/>
          <p:nvPr/>
        </p:nvSpPr>
        <p:spPr>
          <a:xfrm>
            <a:off x="0" y="0"/>
            <a:ext cx="5486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Faulty Images</a:t>
            </a:r>
            <a:endParaRPr>
              <a:latin typeface="Lato"/>
              <a:ea typeface="Lato"/>
              <a:cs typeface="Lato"/>
              <a:sym typeface="La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28"/>
          <p:cNvSpPr txBox="1"/>
          <p:nvPr>
            <p:ph type="title"/>
          </p:nvPr>
        </p:nvSpPr>
        <p:spPr>
          <a:xfrm>
            <a:off x="0" y="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rgbClr val="000000"/>
              </a:buClr>
              <a:buFont typeface="Arial"/>
              <a:buNone/>
            </a:pPr>
            <a:r>
              <a:rPr lang="en" sz="2800">
                <a:latin typeface="Arial"/>
                <a:ea typeface="Arial"/>
                <a:cs typeface="Arial"/>
                <a:sym typeface="Arial"/>
              </a:rPr>
              <a:t>Model Building</a:t>
            </a:r>
            <a:endParaRPr/>
          </a:p>
        </p:txBody>
      </p:sp>
      <p:sp>
        <p:nvSpPr>
          <p:cNvPr id="207" name="Google Shape;207;p28"/>
          <p:cNvSpPr txBox="1"/>
          <p:nvPr>
            <p:ph idx="1" type="body"/>
          </p:nvPr>
        </p:nvSpPr>
        <p:spPr>
          <a:xfrm>
            <a:off x="727650" y="825825"/>
            <a:ext cx="7688700" cy="3066600"/>
          </a:xfrm>
          <a:prstGeom prst="rect">
            <a:avLst/>
          </a:prstGeom>
        </p:spPr>
        <p:txBody>
          <a:bodyPr anchorCtr="0" anchor="t" bIns="91425" lIns="91425" spcFirstLastPara="1" rIns="91425" wrap="square" tIns="91425">
            <a:normAutofit/>
          </a:bodyPr>
          <a:lstStyle/>
          <a:p>
            <a:pPr indent="-295275" lvl="0" marL="457200" rtl="0" algn="l">
              <a:spcBef>
                <a:spcPts val="1100"/>
              </a:spcBef>
              <a:spcAft>
                <a:spcPts val="0"/>
              </a:spcAft>
              <a:buClr>
                <a:srgbClr val="000000"/>
              </a:buClr>
              <a:buSzPts val="1050"/>
              <a:buFont typeface="Arial"/>
              <a:buChar char="●"/>
            </a:pPr>
            <a:r>
              <a:rPr lang="en" sz="1050">
                <a:solidFill>
                  <a:srgbClr val="000000"/>
                </a:solidFill>
                <a:highlight>
                  <a:srgbClr val="FFFFFF"/>
                </a:highlight>
                <a:latin typeface="Arial"/>
                <a:ea typeface="Arial"/>
                <a:cs typeface="Arial"/>
                <a:sym typeface="Arial"/>
              </a:rPr>
              <a:t>Initialising the CNN</a:t>
            </a:r>
            <a:endParaRPr sz="1050">
              <a:solidFill>
                <a:srgbClr val="000000"/>
              </a:solidFill>
              <a:highlight>
                <a:srgbClr val="FFFFFF"/>
              </a:highlight>
              <a:latin typeface="Arial"/>
              <a:ea typeface="Arial"/>
              <a:cs typeface="Arial"/>
              <a:sym typeface="Arial"/>
            </a:endParaRPr>
          </a:p>
          <a:p>
            <a:pPr indent="-295275" lvl="0" marL="457200" rtl="0" algn="l">
              <a:spcBef>
                <a:spcPts val="0"/>
              </a:spcBef>
              <a:spcAft>
                <a:spcPts val="0"/>
              </a:spcAft>
              <a:buClr>
                <a:srgbClr val="000000"/>
              </a:buClr>
              <a:buSzPts val="1050"/>
              <a:buFont typeface="Arial"/>
              <a:buChar char="●"/>
            </a:pPr>
            <a:r>
              <a:rPr lang="en" sz="1050">
                <a:solidFill>
                  <a:srgbClr val="000000"/>
                </a:solidFill>
                <a:highlight>
                  <a:srgbClr val="FFFFFF"/>
                </a:highlight>
                <a:latin typeface="Arial"/>
                <a:ea typeface="Arial"/>
                <a:cs typeface="Arial"/>
                <a:sym typeface="Arial"/>
              </a:rPr>
              <a:t>Step 1 - Convolution : </a:t>
            </a:r>
            <a:r>
              <a:rPr lang="en" sz="1050">
                <a:solidFill>
                  <a:srgbClr val="555555"/>
                </a:solidFill>
                <a:highlight>
                  <a:srgbClr val="FFFFFF"/>
                </a:highlight>
                <a:latin typeface="Arial"/>
                <a:ea typeface="Arial"/>
                <a:cs typeface="Arial"/>
                <a:sym typeface="Arial"/>
              </a:rPr>
              <a:t>A convolution is the simple application of a filter to an input that results in an activation.</a:t>
            </a:r>
            <a:endParaRPr sz="950">
              <a:solidFill>
                <a:srgbClr val="000000"/>
              </a:solidFill>
              <a:highlight>
                <a:srgbClr val="FFFFFF"/>
              </a:highlight>
              <a:latin typeface="Arial"/>
              <a:ea typeface="Arial"/>
              <a:cs typeface="Arial"/>
              <a:sym typeface="Arial"/>
            </a:endParaRPr>
          </a:p>
          <a:p>
            <a:pPr indent="-295275" lvl="0" marL="457200" rtl="0" algn="l">
              <a:spcBef>
                <a:spcPts val="0"/>
              </a:spcBef>
              <a:spcAft>
                <a:spcPts val="0"/>
              </a:spcAft>
              <a:buClr>
                <a:srgbClr val="000000"/>
              </a:buClr>
              <a:buSzPts val="1050"/>
              <a:buFont typeface="Arial"/>
              <a:buChar char="●"/>
            </a:pPr>
            <a:r>
              <a:rPr lang="en" sz="1050">
                <a:solidFill>
                  <a:srgbClr val="000000"/>
                </a:solidFill>
                <a:highlight>
                  <a:srgbClr val="FFFFFF"/>
                </a:highlight>
                <a:latin typeface="Arial"/>
                <a:ea typeface="Arial"/>
                <a:cs typeface="Arial"/>
                <a:sym typeface="Arial"/>
              </a:rPr>
              <a:t>Step 2 - Pooling:</a:t>
            </a:r>
            <a:r>
              <a:rPr lang="en" sz="850">
                <a:solidFill>
                  <a:srgbClr val="000000"/>
                </a:solidFill>
                <a:highlight>
                  <a:srgbClr val="FFFFFF"/>
                </a:highlight>
                <a:latin typeface="Arial"/>
                <a:ea typeface="Arial"/>
                <a:cs typeface="Arial"/>
                <a:sym typeface="Arial"/>
              </a:rPr>
              <a:t> </a:t>
            </a:r>
            <a:r>
              <a:rPr lang="en" sz="1000">
                <a:solidFill>
                  <a:srgbClr val="202124"/>
                </a:solidFill>
                <a:highlight>
                  <a:srgbClr val="FFFFFF"/>
                </a:highlight>
                <a:latin typeface="Arial"/>
                <a:ea typeface="Arial"/>
                <a:cs typeface="Arial"/>
                <a:sym typeface="Arial"/>
              </a:rPr>
              <a:t>Pooling layers are used to reduce the dimensions of the feature maps</a:t>
            </a:r>
            <a:endParaRPr sz="850">
              <a:solidFill>
                <a:srgbClr val="000000"/>
              </a:solidFill>
              <a:highlight>
                <a:srgbClr val="FFFFFF"/>
              </a:highlight>
              <a:latin typeface="Arial"/>
              <a:ea typeface="Arial"/>
              <a:cs typeface="Arial"/>
              <a:sym typeface="Arial"/>
            </a:endParaRPr>
          </a:p>
          <a:p>
            <a:pPr indent="-295275" lvl="0" marL="457200" rtl="0" algn="l">
              <a:spcBef>
                <a:spcPts val="0"/>
              </a:spcBef>
              <a:spcAft>
                <a:spcPts val="0"/>
              </a:spcAft>
              <a:buClr>
                <a:srgbClr val="000000"/>
              </a:buClr>
              <a:buSzPts val="1050"/>
              <a:buFont typeface="Arial"/>
              <a:buChar char="●"/>
            </a:pPr>
            <a:r>
              <a:rPr lang="en" sz="1050">
                <a:solidFill>
                  <a:srgbClr val="000000"/>
                </a:solidFill>
                <a:highlight>
                  <a:srgbClr val="FFFFFF"/>
                </a:highlight>
                <a:latin typeface="Arial"/>
                <a:ea typeface="Arial"/>
                <a:cs typeface="Arial"/>
                <a:sym typeface="Arial"/>
              </a:rPr>
              <a:t>Step 3 - Flattening: </a:t>
            </a:r>
            <a:r>
              <a:rPr lang="en" sz="1000">
                <a:solidFill>
                  <a:srgbClr val="202124"/>
                </a:solidFill>
                <a:highlight>
                  <a:srgbClr val="FFFFFF"/>
                </a:highlight>
                <a:latin typeface="Arial"/>
                <a:ea typeface="Arial"/>
                <a:cs typeface="Arial"/>
                <a:sym typeface="Arial"/>
              </a:rPr>
              <a:t>Flattening is converting the data into a 1-dimensional array for inputting it to the next layer.</a:t>
            </a:r>
            <a:endParaRPr sz="850">
              <a:solidFill>
                <a:srgbClr val="000000"/>
              </a:solidFill>
              <a:highlight>
                <a:srgbClr val="FFFFFF"/>
              </a:highlight>
              <a:latin typeface="Arial"/>
              <a:ea typeface="Arial"/>
              <a:cs typeface="Arial"/>
              <a:sym typeface="Arial"/>
            </a:endParaRPr>
          </a:p>
          <a:p>
            <a:pPr indent="-295275" lvl="0" marL="457200" rtl="0" algn="l">
              <a:spcBef>
                <a:spcPts val="0"/>
              </a:spcBef>
              <a:spcAft>
                <a:spcPts val="0"/>
              </a:spcAft>
              <a:buClr>
                <a:srgbClr val="000000"/>
              </a:buClr>
              <a:buSzPts val="1050"/>
              <a:buFont typeface="Arial"/>
              <a:buChar char="●"/>
            </a:pPr>
            <a:r>
              <a:rPr lang="en" sz="1050">
                <a:solidFill>
                  <a:srgbClr val="000000"/>
                </a:solidFill>
                <a:highlight>
                  <a:srgbClr val="FFFFFF"/>
                </a:highlight>
                <a:latin typeface="Arial"/>
                <a:ea typeface="Arial"/>
                <a:cs typeface="Arial"/>
                <a:sym typeface="Arial"/>
              </a:rPr>
              <a:t>Step 4 - Full connection</a:t>
            </a:r>
            <a:endParaRPr sz="1050">
              <a:solidFill>
                <a:srgbClr val="000000"/>
              </a:solidFill>
              <a:highlight>
                <a:srgbClr val="FFFFFF"/>
              </a:highlight>
              <a:latin typeface="Arial"/>
              <a:ea typeface="Arial"/>
              <a:cs typeface="Arial"/>
              <a:sym typeface="Arial"/>
            </a:endParaRPr>
          </a:p>
          <a:p>
            <a:pPr indent="-295275" lvl="0" marL="457200" rtl="0" algn="l">
              <a:spcBef>
                <a:spcPts val="0"/>
              </a:spcBef>
              <a:spcAft>
                <a:spcPts val="0"/>
              </a:spcAft>
              <a:buClr>
                <a:srgbClr val="000000"/>
              </a:buClr>
              <a:buSzPts val="1050"/>
              <a:buFont typeface="Arial"/>
              <a:buChar char="●"/>
            </a:pPr>
            <a:r>
              <a:rPr lang="en" sz="1050">
                <a:solidFill>
                  <a:srgbClr val="000000"/>
                </a:solidFill>
                <a:highlight>
                  <a:srgbClr val="FFFFFF"/>
                </a:highlight>
                <a:latin typeface="Arial"/>
                <a:ea typeface="Arial"/>
                <a:cs typeface="Arial"/>
                <a:sym typeface="Arial"/>
              </a:rPr>
              <a:t>Compiling the CNN</a:t>
            </a:r>
            <a:endParaRPr sz="1050">
              <a:solidFill>
                <a:srgbClr val="000000"/>
              </a:solidFill>
              <a:highlight>
                <a:srgbClr val="FFFFFF"/>
              </a:highlight>
              <a:latin typeface="Arial"/>
              <a:ea typeface="Arial"/>
              <a:cs typeface="Arial"/>
              <a:sym typeface="Arial"/>
            </a:endParaRPr>
          </a:p>
          <a:p>
            <a:pPr indent="0" lvl="0" marL="457200" rtl="0" algn="l">
              <a:spcBef>
                <a:spcPts val="1100"/>
              </a:spcBef>
              <a:spcAft>
                <a:spcPts val="0"/>
              </a:spcAft>
              <a:buNone/>
            </a:pPr>
            <a:r>
              <a:t/>
            </a:r>
            <a:endParaRPr sz="1050">
              <a:solidFill>
                <a:srgbClr val="000000"/>
              </a:solidFill>
              <a:highlight>
                <a:srgbClr val="FFFFFF"/>
              </a:highlight>
              <a:latin typeface="Arial"/>
              <a:ea typeface="Arial"/>
              <a:cs typeface="Arial"/>
              <a:sym typeface="Arial"/>
            </a:endParaRPr>
          </a:p>
          <a:p>
            <a:pPr indent="0" lvl="0" marL="0" rtl="0" algn="l">
              <a:spcBef>
                <a:spcPts val="700"/>
              </a:spcBef>
              <a:spcAft>
                <a:spcPts val="1200"/>
              </a:spcAft>
              <a:buNone/>
            </a:pPr>
            <a:r>
              <a:t/>
            </a:r>
            <a:endParaRPr/>
          </a:p>
        </p:txBody>
      </p:sp>
      <p:pic>
        <p:nvPicPr>
          <p:cNvPr id="208" name="Google Shape;208;p28"/>
          <p:cNvPicPr preferRelativeResize="0"/>
          <p:nvPr/>
        </p:nvPicPr>
        <p:blipFill rotWithShape="1">
          <a:blip r:embed="rId3">
            <a:alphaModFix/>
          </a:blip>
          <a:srcRect b="0" l="0" r="0" t="0"/>
          <a:stretch/>
        </p:blipFill>
        <p:spPr>
          <a:xfrm>
            <a:off x="7956954" y="-5"/>
            <a:ext cx="1187048" cy="411359"/>
          </a:xfrm>
          <a:prstGeom prst="rect">
            <a:avLst/>
          </a:prstGeom>
          <a:noFill/>
          <a:ln>
            <a:noFill/>
          </a:ln>
        </p:spPr>
      </p:pic>
      <p:pic>
        <p:nvPicPr>
          <p:cNvPr id="209" name="Google Shape;209;p28"/>
          <p:cNvPicPr preferRelativeResize="0"/>
          <p:nvPr/>
        </p:nvPicPr>
        <p:blipFill>
          <a:blip r:embed="rId4">
            <a:alphaModFix/>
          </a:blip>
          <a:stretch>
            <a:fillRect/>
          </a:stretch>
        </p:blipFill>
        <p:spPr>
          <a:xfrm>
            <a:off x="1409700" y="2140875"/>
            <a:ext cx="6858001" cy="3989425"/>
          </a:xfrm>
          <a:prstGeom prst="rect">
            <a:avLst/>
          </a:prstGeom>
          <a:noFill/>
          <a:ln>
            <a:noFill/>
          </a:ln>
        </p:spPr>
      </p:pic>
      <p:sp>
        <p:nvSpPr>
          <p:cNvPr id="210" name="Google Shape;210;p28"/>
          <p:cNvSpPr txBox="1"/>
          <p:nvPr/>
        </p:nvSpPr>
        <p:spPr>
          <a:xfrm>
            <a:off x="3438525" y="1838325"/>
            <a:ext cx="3200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Summary Of Compiling Model</a:t>
            </a:r>
            <a:endParaRPr>
              <a:latin typeface="Lato"/>
              <a:ea typeface="Lato"/>
              <a:cs typeface="Lato"/>
              <a:sym typeface="La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29"/>
          <p:cNvSpPr txBox="1"/>
          <p:nvPr>
            <p:ph idx="1" type="body"/>
          </p:nvPr>
        </p:nvSpPr>
        <p:spPr>
          <a:xfrm>
            <a:off x="434175" y="507250"/>
            <a:ext cx="7688700" cy="2261100"/>
          </a:xfrm>
          <a:prstGeom prst="rect">
            <a:avLst/>
          </a:prstGeom>
        </p:spPr>
        <p:txBody>
          <a:bodyPr anchorCtr="0" anchor="t" bIns="91425" lIns="91425" spcFirstLastPara="1" rIns="91425" wrap="square" tIns="91425">
            <a:normAutofit/>
          </a:bodyPr>
          <a:lstStyle/>
          <a:p>
            <a:pPr indent="-295275" lvl="0" marL="457200" rtl="0" algn="l">
              <a:spcBef>
                <a:spcPts val="1100"/>
              </a:spcBef>
              <a:spcAft>
                <a:spcPts val="0"/>
              </a:spcAft>
              <a:buClr>
                <a:srgbClr val="000000"/>
              </a:buClr>
              <a:buSzPts val="1050"/>
              <a:buFont typeface="Arial"/>
              <a:buChar char="●"/>
            </a:pPr>
            <a:r>
              <a:rPr lang="en" sz="1050">
                <a:solidFill>
                  <a:srgbClr val="000000"/>
                </a:solidFill>
                <a:highlight>
                  <a:srgbClr val="FFFFFF"/>
                </a:highlight>
                <a:latin typeface="Arial"/>
                <a:ea typeface="Arial"/>
                <a:cs typeface="Arial"/>
                <a:sym typeface="Arial"/>
              </a:rPr>
              <a:t>Fitting the CNN to the images</a:t>
            </a:r>
            <a:endParaRPr sz="1050">
              <a:solidFill>
                <a:srgbClr val="000000"/>
              </a:solidFill>
              <a:highlight>
                <a:srgbClr val="FFFFFF"/>
              </a:highlight>
              <a:latin typeface="Arial"/>
              <a:ea typeface="Arial"/>
              <a:cs typeface="Arial"/>
              <a:sym typeface="Arial"/>
            </a:endParaRPr>
          </a:p>
          <a:p>
            <a:pPr indent="-295275" lvl="0" marL="457200" rtl="0" algn="l">
              <a:spcBef>
                <a:spcPts val="0"/>
              </a:spcBef>
              <a:spcAft>
                <a:spcPts val="0"/>
              </a:spcAft>
              <a:buClr>
                <a:srgbClr val="000000"/>
              </a:buClr>
              <a:buSzPts val="1050"/>
              <a:buFont typeface="Arial"/>
              <a:buChar char="●"/>
            </a:pPr>
            <a:r>
              <a:rPr lang="en" sz="1050">
                <a:solidFill>
                  <a:srgbClr val="000000"/>
                </a:solidFill>
                <a:highlight>
                  <a:srgbClr val="FFFFFF"/>
                </a:highlight>
                <a:latin typeface="Arial"/>
                <a:ea typeface="Arial"/>
                <a:cs typeface="Arial"/>
                <a:sym typeface="Arial"/>
              </a:rPr>
              <a:t>1) For Training: Found 1084 images belonging to 2 classes.</a:t>
            </a:r>
            <a:endParaRPr sz="1050">
              <a:solidFill>
                <a:srgbClr val="000000"/>
              </a:solidFill>
              <a:highlight>
                <a:srgbClr val="FFFFFF"/>
              </a:highlight>
              <a:latin typeface="Arial"/>
              <a:ea typeface="Arial"/>
              <a:cs typeface="Arial"/>
              <a:sym typeface="Arial"/>
            </a:endParaRPr>
          </a:p>
          <a:p>
            <a:pPr indent="-295275" lvl="0" marL="457200" rtl="0" algn="l">
              <a:spcBef>
                <a:spcPts val="0"/>
              </a:spcBef>
              <a:spcAft>
                <a:spcPts val="0"/>
              </a:spcAft>
              <a:buClr>
                <a:srgbClr val="000000"/>
              </a:buClr>
              <a:buSzPts val="1050"/>
              <a:buFont typeface="Arial"/>
              <a:buChar char="●"/>
            </a:pPr>
            <a:r>
              <a:rPr lang="en" sz="1050">
                <a:solidFill>
                  <a:srgbClr val="000000"/>
                </a:solidFill>
                <a:highlight>
                  <a:srgbClr val="FFFFFF"/>
                </a:highlight>
                <a:latin typeface="Arial"/>
                <a:ea typeface="Arial"/>
                <a:cs typeface="Arial"/>
                <a:sym typeface="Arial"/>
              </a:rPr>
              <a:t> 2) For Testing: Found 269 images belonging to 2 classes.</a:t>
            </a:r>
            <a:endParaRPr sz="1050">
              <a:solidFill>
                <a:srgbClr val="000000"/>
              </a:solidFill>
              <a:highlight>
                <a:srgbClr val="FFFFFF"/>
              </a:highlight>
              <a:latin typeface="Arial"/>
              <a:ea typeface="Arial"/>
              <a:cs typeface="Arial"/>
              <a:sym typeface="Arial"/>
            </a:endParaRPr>
          </a:p>
          <a:p>
            <a:pPr indent="-295275" lvl="0" marL="457200" rtl="0" algn="l">
              <a:spcBef>
                <a:spcPts val="0"/>
              </a:spcBef>
              <a:spcAft>
                <a:spcPts val="0"/>
              </a:spcAft>
              <a:buClr>
                <a:srgbClr val="000000"/>
              </a:buClr>
              <a:buSzPts val="1050"/>
              <a:buFont typeface="Arial"/>
              <a:buChar char="●"/>
            </a:pPr>
            <a:r>
              <a:t/>
            </a:r>
            <a:endParaRPr sz="1050">
              <a:solidFill>
                <a:srgbClr val="000000"/>
              </a:solidFill>
              <a:highlight>
                <a:srgbClr val="FFFFFF"/>
              </a:highlight>
              <a:latin typeface="Arial"/>
              <a:ea typeface="Arial"/>
              <a:cs typeface="Arial"/>
              <a:sym typeface="Arial"/>
            </a:endParaRPr>
          </a:p>
          <a:p>
            <a:pPr indent="-295275" lvl="0" marL="457200" rtl="0" algn="l">
              <a:spcBef>
                <a:spcPts val="0"/>
              </a:spcBef>
              <a:spcAft>
                <a:spcPts val="0"/>
              </a:spcAft>
              <a:buClr>
                <a:srgbClr val="000000"/>
              </a:buClr>
              <a:buSzPts val="1050"/>
              <a:buFont typeface="Arial"/>
              <a:buChar char="●"/>
            </a:pPr>
            <a:r>
              <a:rPr lang="en" sz="1050">
                <a:solidFill>
                  <a:srgbClr val="000000"/>
                </a:solidFill>
                <a:highlight>
                  <a:srgbClr val="FFFFFF"/>
                </a:highlight>
                <a:latin typeface="Arial"/>
                <a:ea typeface="Arial"/>
                <a:cs typeface="Arial"/>
                <a:sym typeface="Arial"/>
              </a:rPr>
              <a:t>Fit the model</a:t>
            </a:r>
            <a:endParaRPr sz="1050">
              <a:solidFill>
                <a:srgbClr val="000000"/>
              </a:solidFill>
              <a:highlight>
                <a:srgbClr val="FFFFFF"/>
              </a:highlight>
              <a:latin typeface="Arial"/>
              <a:ea typeface="Arial"/>
              <a:cs typeface="Arial"/>
              <a:sym typeface="Arial"/>
            </a:endParaRPr>
          </a:p>
          <a:p>
            <a:pPr indent="-295275" lvl="0" marL="457200" rtl="0" algn="l">
              <a:spcBef>
                <a:spcPts val="0"/>
              </a:spcBef>
              <a:spcAft>
                <a:spcPts val="0"/>
              </a:spcAft>
              <a:buClr>
                <a:srgbClr val="000000"/>
              </a:buClr>
              <a:buSzPts val="1050"/>
              <a:buFont typeface="Arial"/>
              <a:buChar char="●"/>
            </a:pPr>
            <a:r>
              <a:rPr lang="en" sz="1050">
                <a:solidFill>
                  <a:srgbClr val="000000"/>
                </a:solidFill>
                <a:highlight>
                  <a:srgbClr val="FFFFFF"/>
                </a:highlight>
                <a:latin typeface="Arial"/>
                <a:ea typeface="Arial"/>
                <a:cs typeface="Arial"/>
                <a:sym typeface="Arial"/>
              </a:rPr>
              <a:t>Visualization Result </a:t>
            </a:r>
            <a:endParaRPr/>
          </a:p>
        </p:txBody>
      </p:sp>
      <p:pic>
        <p:nvPicPr>
          <p:cNvPr id="216" name="Google Shape;216;p29"/>
          <p:cNvPicPr preferRelativeResize="0"/>
          <p:nvPr/>
        </p:nvPicPr>
        <p:blipFill>
          <a:blip r:embed="rId3">
            <a:alphaModFix/>
          </a:blip>
          <a:stretch>
            <a:fillRect/>
          </a:stretch>
        </p:blipFill>
        <p:spPr>
          <a:xfrm>
            <a:off x="814388" y="1809750"/>
            <a:ext cx="3552825" cy="2514600"/>
          </a:xfrm>
          <a:prstGeom prst="rect">
            <a:avLst/>
          </a:prstGeom>
          <a:noFill/>
          <a:ln>
            <a:noFill/>
          </a:ln>
        </p:spPr>
      </p:pic>
      <p:pic>
        <p:nvPicPr>
          <p:cNvPr id="217" name="Google Shape;217;p29"/>
          <p:cNvPicPr preferRelativeResize="0"/>
          <p:nvPr/>
        </p:nvPicPr>
        <p:blipFill>
          <a:blip r:embed="rId4">
            <a:alphaModFix/>
          </a:blip>
          <a:stretch>
            <a:fillRect/>
          </a:stretch>
        </p:blipFill>
        <p:spPr>
          <a:xfrm>
            <a:off x="5186363" y="1933575"/>
            <a:ext cx="3552825" cy="2514600"/>
          </a:xfrm>
          <a:prstGeom prst="rect">
            <a:avLst/>
          </a:prstGeom>
          <a:noFill/>
          <a:ln>
            <a:noFill/>
          </a:ln>
        </p:spPr>
      </p:pic>
      <p:sp>
        <p:nvSpPr>
          <p:cNvPr id="218" name="Google Shape;218;p29"/>
          <p:cNvSpPr txBox="1"/>
          <p:nvPr/>
        </p:nvSpPr>
        <p:spPr>
          <a:xfrm>
            <a:off x="390525" y="85725"/>
            <a:ext cx="136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Model Building</a:t>
            </a:r>
            <a:endParaRPr>
              <a:latin typeface="Lato"/>
              <a:ea typeface="Lato"/>
              <a:cs typeface="Lato"/>
              <a:sym typeface="Lato"/>
            </a:endParaRPr>
          </a:p>
        </p:txBody>
      </p:sp>
      <p:pic>
        <p:nvPicPr>
          <p:cNvPr id="219" name="Google Shape;219;p29"/>
          <p:cNvPicPr preferRelativeResize="0"/>
          <p:nvPr/>
        </p:nvPicPr>
        <p:blipFill rotWithShape="1">
          <a:blip r:embed="rId5">
            <a:alphaModFix/>
          </a:blip>
          <a:srcRect b="0" l="0" r="0" t="0"/>
          <a:stretch/>
        </p:blipFill>
        <p:spPr>
          <a:xfrm>
            <a:off x="7956954" y="-5"/>
            <a:ext cx="1187048" cy="41135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30"/>
          <p:cNvSpPr txBox="1"/>
          <p:nvPr>
            <p:ph type="title"/>
          </p:nvPr>
        </p:nvSpPr>
        <p:spPr>
          <a:xfrm>
            <a:off x="0" y="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Deployment</a:t>
            </a:r>
            <a:endParaRPr/>
          </a:p>
        </p:txBody>
      </p:sp>
      <p:pic>
        <p:nvPicPr>
          <p:cNvPr id="225" name="Google Shape;225;p30"/>
          <p:cNvPicPr preferRelativeResize="0"/>
          <p:nvPr/>
        </p:nvPicPr>
        <p:blipFill>
          <a:blip r:embed="rId3">
            <a:alphaModFix/>
          </a:blip>
          <a:stretch>
            <a:fillRect/>
          </a:stretch>
        </p:blipFill>
        <p:spPr>
          <a:xfrm>
            <a:off x="0" y="535196"/>
            <a:ext cx="8991602" cy="4221704"/>
          </a:xfrm>
          <a:prstGeom prst="rect">
            <a:avLst/>
          </a:prstGeom>
          <a:noFill/>
          <a:ln>
            <a:noFill/>
          </a:ln>
        </p:spPr>
      </p:pic>
      <p:pic>
        <p:nvPicPr>
          <p:cNvPr id="226" name="Google Shape;226;p30"/>
          <p:cNvPicPr preferRelativeResize="0"/>
          <p:nvPr/>
        </p:nvPicPr>
        <p:blipFill rotWithShape="1">
          <a:blip r:embed="rId4">
            <a:alphaModFix/>
          </a:blip>
          <a:srcRect b="0" l="0" r="0" t="0"/>
          <a:stretch/>
        </p:blipFill>
        <p:spPr>
          <a:xfrm>
            <a:off x="7956954" y="-5"/>
            <a:ext cx="1187048" cy="41135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31"/>
          <p:cNvSpPr txBox="1"/>
          <p:nvPr>
            <p:ph type="title"/>
          </p:nvPr>
        </p:nvSpPr>
        <p:spPr>
          <a:xfrm>
            <a:off x="594300" y="1461525"/>
            <a:ext cx="7688700" cy="36342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Thank You</a:t>
            </a:r>
            <a:endParaRPr/>
          </a:p>
        </p:txBody>
      </p:sp>
      <p:pic>
        <p:nvPicPr>
          <p:cNvPr id="232" name="Google Shape;232;p31"/>
          <p:cNvPicPr preferRelativeResize="0"/>
          <p:nvPr/>
        </p:nvPicPr>
        <p:blipFill rotWithShape="1">
          <a:blip r:embed="rId3">
            <a:alphaModFix/>
          </a:blip>
          <a:srcRect b="0" l="0" r="0" t="0"/>
          <a:stretch/>
        </p:blipFill>
        <p:spPr>
          <a:xfrm>
            <a:off x="7956954" y="-5"/>
            <a:ext cx="1187048" cy="41135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4"/>
          <p:cNvSpPr txBox="1"/>
          <p:nvPr>
            <p:ph type="ctrTitle"/>
          </p:nvPr>
        </p:nvSpPr>
        <p:spPr>
          <a:xfrm>
            <a:off x="664975" y="523075"/>
            <a:ext cx="7688100" cy="54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Font typeface="Arial"/>
              <a:buNone/>
            </a:pPr>
            <a:r>
              <a:rPr lang="en" sz="1820">
                <a:solidFill>
                  <a:srgbClr val="002776"/>
                </a:solidFill>
                <a:latin typeface="Arial"/>
                <a:ea typeface="Arial"/>
                <a:cs typeface="Arial"/>
                <a:sym typeface="Arial"/>
              </a:rPr>
              <a:t>Business Problem:</a:t>
            </a:r>
            <a:r>
              <a:rPr lang="en" sz="1820">
                <a:highlight>
                  <a:schemeClr val="lt1"/>
                </a:highlight>
                <a:latin typeface="Arial"/>
                <a:ea typeface="Arial"/>
                <a:cs typeface="Arial"/>
                <a:sym typeface="Arial"/>
              </a:rPr>
              <a:t> </a:t>
            </a:r>
            <a:r>
              <a:rPr lang="en" sz="1700">
                <a:highlight>
                  <a:schemeClr val="lt1"/>
                </a:highlight>
                <a:latin typeface="Times New Roman"/>
                <a:ea typeface="Times New Roman"/>
                <a:cs typeface="Times New Roman"/>
                <a:sym typeface="Times New Roman"/>
              </a:rPr>
              <a:t>Fault analysis and fault detection offers great opportunities to businesses for a smarter and more digital facility.</a:t>
            </a:r>
            <a:endParaRPr sz="3080">
              <a:highlight>
                <a:schemeClr val="lt1"/>
              </a:highlight>
            </a:endParaRPr>
          </a:p>
        </p:txBody>
      </p:sp>
      <p:sp>
        <p:nvSpPr>
          <p:cNvPr id="93" name="Google Shape;93;p14"/>
          <p:cNvSpPr txBox="1"/>
          <p:nvPr>
            <p:ph idx="1" type="subTitle"/>
          </p:nvPr>
        </p:nvSpPr>
        <p:spPr>
          <a:xfrm>
            <a:off x="664975" y="1390300"/>
            <a:ext cx="7688100" cy="2665500"/>
          </a:xfrm>
          <a:prstGeom prst="rect">
            <a:avLst/>
          </a:prstGeom>
          <a:solidFill>
            <a:schemeClr val="lt1"/>
          </a:solidFill>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a:solidFill>
                  <a:srgbClr val="000000"/>
                </a:solidFill>
                <a:latin typeface="Times New Roman"/>
                <a:ea typeface="Times New Roman"/>
                <a:cs typeface="Times New Roman"/>
                <a:sym typeface="Times New Roman"/>
              </a:rPr>
              <a:t>Business objective-</a:t>
            </a:r>
            <a:endParaRPr b="1">
              <a:solidFill>
                <a:srgbClr val="000000"/>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b="1" lang="en">
                <a:solidFill>
                  <a:srgbClr val="000000"/>
                </a:solidFill>
                <a:latin typeface="Times New Roman"/>
                <a:ea typeface="Times New Roman"/>
                <a:cs typeface="Times New Roman"/>
                <a:sym typeface="Times New Roman"/>
              </a:rPr>
              <a:t> </a:t>
            </a:r>
            <a:endParaRPr b="1" sz="1374">
              <a:solidFill>
                <a:srgbClr val="404040"/>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1574">
                <a:solidFill>
                  <a:srgbClr val="404040"/>
                </a:solidFill>
                <a:latin typeface="Times New Roman"/>
                <a:ea typeface="Times New Roman"/>
                <a:cs typeface="Times New Roman"/>
                <a:sym typeface="Times New Roman"/>
              </a:rPr>
              <a:t>The aim of this project is to build a model to identify the faulty solar panels and help to reduce manufacturing errors.</a:t>
            </a:r>
            <a:endParaRPr sz="1574">
              <a:solidFill>
                <a:srgbClr val="404040"/>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b="1" sz="1574">
              <a:solidFill>
                <a:srgbClr val="404040"/>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sz="1574">
              <a:solidFill>
                <a:srgbClr val="404040"/>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sz="1574">
              <a:solidFill>
                <a:srgbClr val="404040"/>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sz="1574">
              <a:solidFill>
                <a:srgbClr val="404040"/>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sz="1574">
              <a:solidFill>
                <a:srgbClr val="404040"/>
              </a:solidFill>
              <a:latin typeface="Times New Roman"/>
              <a:ea typeface="Times New Roman"/>
              <a:cs typeface="Times New Roman"/>
              <a:sym typeface="Times New Roman"/>
            </a:endParaRPr>
          </a:p>
        </p:txBody>
      </p:sp>
      <p:pic>
        <p:nvPicPr>
          <p:cNvPr id="94" name="Google Shape;94;p14"/>
          <p:cNvPicPr preferRelativeResize="0"/>
          <p:nvPr/>
        </p:nvPicPr>
        <p:blipFill rotWithShape="1">
          <a:blip r:embed="rId3">
            <a:alphaModFix/>
          </a:blip>
          <a:srcRect b="0" l="0" r="0" t="0"/>
          <a:stretch/>
        </p:blipFill>
        <p:spPr>
          <a:xfrm>
            <a:off x="7956954" y="-5"/>
            <a:ext cx="1187048" cy="41135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15"/>
          <p:cNvSpPr txBox="1"/>
          <p:nvPr>
            <p:ph type="title"/>
          </p:nvPr>
        </p:nvSpPr>
        <p:spPr>
          <a:xfrm>
            <a:off x="311700" y="0"/>
            <a:ext cx="8520600" cy="536400"/>
          </a:xfrm>
          <a:prstGeom prst="rect">
            <a:avLst/>
          </a:prstGeom>
        </p:spPr>
        <p:txBody>
          <a:bodyPr anchorCtr="0" anchor="t" bIns="91425" lIns="91425" spcFirstLastPara="1" rIns="91425" wrap="square" tIns="91425">
            <a:noAutofit/>
          </a:bodyPr>
          <a:lstStyle/>
          <a:p>
            <a:pPr indent="0" lvl="0" marL="0" rtl="0" algn="just">
              <a:lnSpc>
                <a:spcPct val="115000"/>
              </a:lnSpc>
              <a:spcBef>
                <a:spcPts val="1100"/>
              </a:spcBef>
              <a:spcAft>
                <a:spcPts val="0"/>
              </a:spcAft>
              <a:buClr>
                <a:schemeClr val="dk1"/>
              </a:buClr>
              <a:buSzPts val="990"/>
              <a:buFont typeface="Arial"/>
              <a:buNone/>
            </a:pPr>
            <a:r>
              <a:rPr lang="en" sz="1800">
                <a:latin typeface="Times New Roman"/>
                <a:ea typeface="Times New Roman"/>
                <a:cs typeface="Times New Roman"/>
                <a:sym typeface="Times New Roman"/>
              </a:rPr>
              <a:t>Overview of PV System Faults:</a:t>
            </a:r>
            <a:endParaRPr sz="1800">
              <a:latin typeface="Times New Roman"/>
              <a:ea typeface="Times New Roman"/>
              <a:cs typeface="Times New Roman"/>
              <a:sym typeface="Times New Roman"/>
            </a:endParaRPr>
          </a:p>
          <a:p>
            <a:pPr indent="0" lvl="0" marL="0" rtl="0" algn="l">
              <a:spcBef>
                <a:spcPts val="0"/>
              </a:spcBef>
              <a:spcAft>
                <a:spcPts val="0"/>
              </a:spcAft>
              <a:buSzPts val="990"/>
              <a:buNone/>
            </a:pPr>
            <a:r>
              <a:t/>
            </a:r>
            <a:endParaRPr sz="2340"/>
          </a:p>
        </p:txBody>
      </p:sp>
      <p:sp>
        <p:nvSpPr>
          <p:cNvPr id="100" name="Google Shape;100;p15"/>
          <p:cNvSpPr txBox="1"/>
          <p:nvPr>
            <p:ph idx="1" type="body"/>
          </p:nvPr>
        </p:nvSpPr>
        <p:spPr>
          <a:xfrm>
            <a:off x="311700" y="450975"/>
            <a:ext cx="8520600" cy="4398300"/>
          </a:xfrm>
          <a:prstGeom prst="rect">
            <a:avLst/>
          </a:prstGeom>
        </p:spPr>
        <p:txBody>
          <a:bodyPr anchorCtr="0" anchor="t" bIns="91425" lIns="91425" spcFirstLastPara="1" rIns="91425" wrap="square" tIns="91425">
            <a:noAutofit/>
          </a:bodyPr>
          <a:lstStyle/>
          <a:p>
            <a:pPr indent="0" lvl="0" marL="0" rtl="0" algn="just">
              <a:lnSpc>
                <a:spcPct val="105000"/>
              </a:lnSpc>
              <a:spcBef>
                <a:spcPts val="900"/>
              </a:spcBef>
              <a:spcAft>
                <a:spcPts val="0"/>
              </a:spcAft>
              <a:buClr>
                <a:schemeClr val="dk1"/>
              </a:buClr>
              <a:buSzPts val="1100"/>
              <a:buFont typeface="Arial"/>
              <a:buNone/>
            </a:pPr>
            <a:r>
              <a:rPr lang="en" sz="1400">
                <a:solidFill>
                  <a:schemeClr val="dk1"/>
                </a:solidFill>
                <a:latin typeface="Times New Roman"/>
                <a:ea typeface="Times New Roman"/>
                <a:cs typeface="Times New Roman"/>
                <a:sym typeface="Times New Roman"/>
              </a:rPr>
              <a:t>The classification of faults occurring in a PV system can be categorized from different aspects. We classify such faults into three types: physical, environmental, and electrical. However, the classification of faults can also be made on other bases, e.g., location and structure .</a:t>
            </a:r>
            <a:endParaRPr sz="1400">
              <a:solidFill>
                <a:schemeClr val="dk1"/>
              </a:solidFill>
              <a:latin typeface="Times New Roman"/>
              <a:ea typeface="Times New Roman"/>
              <a:cs typeface="Times New Roman"/>
              <a:sym typeface="Times New Roman"/>
            </a:endParaRPr>
          </a:p>
          <a:p>
            <a:pPr indent="0" lvl="0" marL="0" rtl="0" algn="just">
              <a:lnSpc>
                <a:spcPct val="105000"/>
              </a:lnSpc>
              <a:spcBef>
                <a:spcPts val="900"/>
              </a:spcBef>
              <a:spcAft>
                <a:spcPts val="0"/>
              </a:spcAft>
              <a:buClr>
                <a:schemeClr val="dk1"/>
              </a:buClr>
              <a:buSzPts val="1100"/>
              <a:buFont typeface="Arial"/>
              <a:buNone/>
            </a:pPr>
            <a:r>
              <a:rPr lang="en" sz="1400">
                <a:solidFill>
                  <a:schemeClr val="dk1"/>
                </a:solidFill>
                <a:latin typeface="Times New Roman"/>
                <a:ea typeface="Times New Roman"/>
                <a:cs typeface="Times New Roman"/>
                <a:sym typeface="Times New Roman"/>
              </a:rPr>
              <a:t>Physical faults can be internal or external and generally include damage, cracks, and degradation in PV modules. Also, PV system failures are caused by the aging effect which is also a physical phenomenon.</a:t>
            </a:r>
            <a:endParaRPr sz="1400">
              <a:solidFill>
                <a:schemeClr val="dk1"/>
              </a:solidFill>
              <a:latin typeface="Times New Roman"/>
              <a:ea typeface="Times New Roman"/>
              <a:cs typeface="Times New Roman"/>
              <a:sym typeface="Times New Roman"/>
            </a:endParaRPr>
          </a:p>
          <a:p>
            <a:pPr indent="0" lvl="0" marL="0" rtl="0" algn="just">
              <a:lnSpc>
                <a:spcPct val="105000"/>
              </a:lnSpc>
              <a:spcBef>
                <a:spcPts val="900"/>
              </a:spcBef>
              <a:spcAft>
                <a:spcPts val="0"/>
              </a:spcAft>
              <a:buClr>
                <a:schemeClr val="dk1"/>
              </a:buClr>
              <a:buSzPts val="1100"/>
              <a:buFont typeface="Arial"/>
              <a:buNone/>
            </a:pPr>
            <a:r>
              <a:rPr lang="en" sz="1400">
                <a:solidFill>
                  <a:schemeClr val="dk1"/>
                </a:solidFill>
                <a:latin typeface="Times New Roman"/>
                <a:ea typeface="Times New Roman"/>
                <a:cs typeface="Times New Roman"/>
                <a:sym typeface="Times New Roman"/>
              </a:rPr>
              <a:t>Environmental faults include soiling and dust accumulation, bird drops, and temporary shading. </a:t>
            </a:r>
            <a:endParaRPr sz="1400">
              <a:solidFill>
                <a:schemeClr val="dk1"/>
              </a:solidFill>
              <a:latin typeface="Times New Roman"/>
              <a:ea typeface="Times New Roman"/>
              <a:cs typeface="Times New Roman"/>
              <a:sym typeface="Times New Roman"/>
            </a:endParaRPr>
          </a:p>
          <a:p>
            <a:pPr indent="0" lvl="0" marL="0" rtl="0" algn="just">
              <a:lnSpc>
                <a:spcPct val="105000"/>
              </a:lnSpc>
              <a:spcBef>
                <a:spcPts val="900"/>
              </a:spcBef>
              <a:spcAft>
                <a:spcPts val="0"/>
              </a:spcAft>
              <a:buClr>
                <a:schemeClr val="dk1"/>
              </a:buClr>
              <a:buSzPts val="1100"/>
              <a:buFont typeface="Arial"/>
              <a:buNone/>
            </a:pPr>
            <a:r>
              <a:rPr lang="en" sz="1400">
                <a:solidFill>
                  <a:schemeClr val="dk1"/>
                </a:solidFill>
                <a:latin typeface="Times New Roman"/>
                <a:ea typeface="Times New Roman"/>
                <a:cs typeface="Times New Roman"/>
                <a:sym typeface="Times New Roman"/>
              </a:rPr>
              <a:t>Permanent environmental faults include permanent shading due to the poor choice of installment location.</a:t>
            </a:r>
            <a:endParaRPr sz="1400">
              <a:solidFill>
                <a:schemeClr val="dk1"/>
              </a:solidFill>
              <a:latin typeface="Times New Roman"/>
              <a:ea typeface="Times New Roman"/>
              <a:cs typeface="Times New Roman"/>
              <a:sym typeface="Times New Roman"/>
            </a:endParaRPr>
          </a:p>
          <a:p>
            <a:pPr indent="0" lvl="0" marL="0" rtl="0" algn="just">
              <a:lnSpc>
                <a:spcPct val="105000"/>
              </a:lnSpc>
              <a:spcBef>
                <a:spcPts val="900"/>
              </a:spcBef>
              <a:spcAft>
                <a:spcPts val="0"/>
              </a:spcAft>
              <a:buClr>
                <a:schemeClr val="dk1"/>
              </a:buClr>
              <a:buSzPts val="1100"/>
              <a:buFont typeface="Arial"/>
              <a:buNone/>
            </a:pPr>
            <a:r>
              <a:rPr lang="en" sz="1400">
                <a:solidFill>
                  <a:schemeClr val="dk1"/>
                </a:solidFill>
                <a:latin typeface="Times New Roman"/>
                <a:ea typeface="Times New Roman"/>
                <a:cs typeface="Times New Roman"/>
                <a:sym typeface="Times New Roman"/>
              </a:rPr>
              <a:t> Hotspot faults in the PV modules can be caused by both permanent and temporary shading. </a:t>
            </a:r>
            <a:endParaRPr sz="1400">
              <a:solidFill>
                <a:schemeClr val="dk1"/>
              </a:solidFill>
              <a:latin typeface="Times New Roman"/>
              <a:ea typeface="Times New Roman"/>
              <a:cs typeface="Times New Roman"/>
              <a:sym typeface="Times New Roman"/>
            </a:endParaRPr>
          </a:p>
          <a:p>
            <a:pPr indent="0" lvl="0" marL="0" rtl="0" algn="just">
              <a:lnSpc>
                <a:spcPct val="105000"/>
              </a:lnSpc>
              <a:spcBef>
                <a:spcPts val="900"/>
              </a:spcBef>
              <a:spcAft>
                <a:spcPts val="0"/>
              </a:spcAft>
              <a:buClr>
                <a:schemeClr val="dk1"/>
              </a:buClr>
              <a:buSzPts val="1100"/>
              <a:buFont typeface="Arial"/>
              <a:buNone/>
            </a:pPr>
            <a:r>
              <a:rPr lang="en" sz="1400">
                <a:solidFill>
                  <a:schemeClr val="dk1"/>
                </a:solidFill>
                <a:latin typeface="Times New Roman"/>
                <a:ea typeface="Times New Roman"/>
                <a:cs typeface="Times New Roman"/>
                <a:sym typeface="Times New Roman"/>
              </a:rPr>
              <a:t>Lastly, electrical faults include open circuit, line-line, and ground faults, either in PV modules, arrays, or in the whole systems. </a:t>
            </a:r>
            <a:endParaRPr sz="1400">
              <a:solidFill>
                <a:schemeClr val="dk1"/>
              </a:solidFill>
              <a:latin typeface="Times New Roman"/>
              <a:ea typeface="Times New Roman"/>
              <a:cs typeface="Times New Roman"/>
              <a:sym typeface="Times New Roman"/>
            </a:endParaRPr>
          </a:p>
          <a:p>
            <a:pPr indent="0" lvl="0" marL="0" rtl="0" algn="just">
              <a:lnSpc>
                <a:spcPct val="105000"/>
              </a:lnSpc>
              <a:spcBef>
                <a:spcPts val="900"/>
              </a:spcBef>
              <a:spcAft>
                <a:spcPts val="0"/>
              </a:spcAft>
              <a:buClr>
                <a:schemeClr val="dk1"/>
              </a:buClr>
              <a:buSzPts val="1100"/>
              <a:buFont typeface="Arial"/>
              <a:buNone/>
            </a:pPr>
            <a:r>
              <a:rPr lang="en" sz="1400">
                <a:solidFill>
                  <a:schemeClr val="dk1"/>
                </a:solidFill>
                <a:latin typeface="Times New Roman"/>
                <a:ea typeface="Times New Roman"/>
                <a:cs typeface="Times New Roman"/>
                <a:sym typeface="Times New Roman"/>
              </a:rPr>
              <a:t>Open circuit faults are caused by the disconnection of wires in single or multiple branches of a PV circuit.</a:t>
            </a:r>
            <a:endParaRPr sz="1400">
              <a:solidFill>
                <a:schemeClr val="dk1"/>
              </a:solidFill>
              <a:latin typeface="Times New Roman"/>
              <a:ea typeface="Times New Roman"/>
              <a:cs typeface="Times New Roman"/>
              <a:sym typeface="Times New Roman"/>
            </a:endParaRPr>
          </a:p>
          <a:p>
            <a:pPr indent="0" lvl="0" marL="0" rtl="0" algn="just">
              <a:lnSpc>
                <a:spcPct val="105000"/>
              </a:lnSpc>
              <a:spcBef>
                <a:spcPts val="900"/>
              </a:spcBef>
              <a:spcAft>
                <a:spcPts val="0"/>
              </a:spcAft>
              <a:buNone/>
            </a:pPr>
            <a:r>
              <a:rPr lang="en" sz="1400">
                <a:solidFill>
                  <a:schemeClr val="dk1"/>
                </a:solidFill>
                <a:latin typeface="Times New Roman"/>
                <a:ea typeface="Times New Roman"/>
                <a:cs typeface="Times New Roman"/>
                <a:sym typeface="Times New Roman"/>
              </a:rPr>
              <a:t>Line-line faults are created by unintentional low impedance current path in a PV array.</a:t>
            </a:r>
            <a:endParaRPr sz="1400">
              <a:solidFill>
                <a:schemeClr val="dk1"/>
              </a:solidFill>
              <a:latin typeface="Times New Roman"/>
              <a:ea typeface="Times New Roman"/>
              <a:cs typeface="Times New Roman"/>
              <a:sym typeface="Times New Roman"/>
            </a:endParaRPr>
          </a:p>
          <a:p>
            <a:pPr indent="0" lvl="0" marL="0" rtl="0" algn="just">
              <a:lnSpc>
                <a:spcPct val="105000"/>
              </a:lnSpc>
              <a:spcBef>
                <a:spcPts val="900"/>
              </a:spcBef>
              <a:spcAft>
                <a:spcPts val="900"/>
              </a:spcAft>
              <a:buNone/>
            </a:pPr>
            <a:r>
              <a:rPr lang="en" sz="1400">
                <a:solidFill>
                  <a:schemeClr val="dk1"/>
                </a:solidFill>
                <a:latin typeface="Times New Roman"/>
                <a:ea typeface="Times New Roman"/>
                <a:cs typeface="Times New Roman"/>
                <a:sym typeface="Times New Roman"/>
              </a:rPr>
              <a:t> Ground faults are similar to line-line faults; however, the low impedance path is from current-carrying conductors to ground/earth.</a:t>
            </a:r>
            <a:endParaRPr sz="2000">
              <a:latin typeface="Times New Roman"/>
              <a:ea typeface="Times New Roman"/>
              <a:cs typeface="Times New Roman"/>
              <a:sym typeface="Times New Roman"/>
            </a:endParaRPr>
          </a:p>
        </p:txBody>
      </p:sp>
      <p:pic>
        <p:nvPicPr>
          <p:cNvPr id="101" name="Google Shape;101;p15"/>
          <p:cNvPicPr preferRelativeResize="0"/>
          <p:nvPr/>
        </p:nvPicPr>
        <p:blipFill rotWithShape="1">
          <a:blip r:embed="rId3">
            <a:alphaModFix/>
          </a:blip>
          <a:srcRect b="0" l="0" r="0" t="0"/>
          <a:stretch/>
        </p:blipFill>
        <p:spPr>
          <a:xfrm>
            <a:off x="7956954" y="-5"/>
            <a:ext cx="1187048" cy="41135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16"/>
          <p:cNvSpPr txBox="1"/>
          <p:nvPr>
            <p:ph type="title"/>
          </p:nvPr>
        </p:nvSpPr>
        <p:spPr>
          <a:xfrm>
            <a:off x="643725" y="10777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Times New Roman"/>
                <a:ea typeface="Times New Roman"/>
                <a:cs typeface="Times New Roman"/>
                <a:sym typeface="Times New Roman"/>
              </a:rPr>
              <a:t>Common solar panel defects </a:t>
            </a:r>
            <a:endParaRPr>
              <a:latin typeface="Times New Roman"/>
              <a:ea typeface="Times New Roman"/>
              <a:cs typeface="Times New Roman"/>
              <a:sym typeface="Times New Roman"/>
            </a:endParaRPr>
          </a:p>
        </p:txBody>
      </p:sp>
      <p:sp>
        <p:nvSpPr>
          <p:cNvPr id="107" name="Google Shape;107;p16"/>
          <p:cNvSpPr txBox="1"/>
          <p:nvPr>
            <p:ph idx="1" type="body"/>
          </p:nvPr>
        </p:nvSpPr>
        <p:spPr>
          <a:xfrm>
            <a:off x="643725" y="642975"/>
            <a:ext cx="7688700" cy="4500600"/>
          </a:xfrm>
          <a:prstGeom prst="rect">
            <a:avLst/>
          </a:prstGeom>
        </p:spPr>
        <p:txBody>
          <a:bodyPr anchorCtr="0" anchor="t" bIns="91425" lIns="91425" spcFirstLastPara="1" rIns="91425" wrap="square" tIns="91425">
            <a:noAutofit/>
          </a:bodyPr>
          <a:lstStyle/>
          <a:p>
            <a:pPr indent="-317500" lvl="0" marL="457200" rtl="0" algn="l">
              <a:lnSpc>
                <a:spcPct val="95000"/>
              </a:lnSpc>
              <a:spcBef>
                <a:spcPts val="0"/>
              </a:spcBef>
              <a:spcAft>
                <a:spcPts val="0"/>
              </a:spcAft>
              <a:buSzPts val="1400"/>
              <a:buAutoNum type="arabicParenR"/>
            </a:pPr>
            <a:r>
              <a:rPr lang="en" sz="1400">
                <a:highlight>
                  <a:srgbClr val="FFFF00"/>
                </a:highlight>
                <a:latin typeface="Times New Roman"/>
                <a:ea typeface="Times New Roman"/>
                <a:cs typeface="Times New Roman"/>
                <a:sym typeface="Times New Roman"/>
              </a:rPr>
              <a:t>Hot Spots</a:t>
            </a:r>
            <a:r>
              <a:rPr lang="en" sz="1400">
                <a:latin typeface="Times New Roman"/>
                <a:ea typeface="Times New Roman"/>
                <a:cs typeface="Times New Roman"/>
                <a:sym typeface="Times New Roman"/>
              </a:rPr>
              <a:t>: </a:t>
            </a:r>
            <a:r>
              <a:rPr lang="en" sz="1400">
                <a:solidFill>
                  <a:srgbClr val="000000"/>
                </a:solidFill>
                <a:highlight>
                  <a:srgbClr val="FFFFFF"/>
                </a:highlight>
                <a:latin typeface="Times New Roman"/>
                <a:ea typeface="Times New Roman"/>
                <a:cs typeface="Times New Roman"/>
                <a:sym typeface="Times New Roman"/>
              </a:rPr>
              <a:t>Solar cells are designed to generate electricity from exposure to sunlight. However, as electric current flows through the solar cell strings, there may be some resistance due to hot spots. Very hot days can reduce the efficiency of a solar cell.</a:t>
            </a:r>
            <a:endParaRPr sz="1400">
              <a:solidFill>
                <a:srgbClr val="000000"/>
              </a:solidFill>
              <a:highlight>
                <a:srgbClr val="FFFFFF"/>
              </a:highlight>
              <a:latin typeface="Times New Roman"/>
              <a:ea typeface="Times New Roman"/>
              <a:cs typeface="Times New Roman"/>
              <a:sym typeface="Times New Roman"/>
            </a:endParaRPr>
          </a:p>
          <a:p>
            <a:pPr indent="-317500" lvl="0" marL="457200" rtl="0" algn="l">
              <a:lnSpc>
                <a:spcPct val="95000"/>
              </a:lnSpc>
              <a:spcBef>
                <a:spcPts val="0"/>
              </a:spcBef>
              <a:spcAft>
                <a:spcPts val="0"/>
              </a:spcAft>
              <a:buClr>
                <a:srgbClr val="000000"/>
              </a:buClr>
              <a:buSzPts val="1400"/>
              <a:buFont typeface="Times New Roman"/>
              <a:buAutoNum type="arabicParenR"/>
            </a:pPr>
            <a:r>
              <a:rPr lang="en" sz="1400">
                <a:solidFill>
                  <a:srgbClr val="000000"/>
                </a:solidFill>
                <a:highlight>
                  <a:srgbClr val="FFFF00"/>
                </a:highlight>
                <a:latin typeface="Times New Roman"/>
                <a:ea typeface="Times New Roman"/>
                <a:cs typeface="Times New Roman"/>
                <a:sym typeface="Times New Roman"/>
              </a:rPr>
              <a:t>Microcracks</a:t>
            </a:r>
            <a:r>
              <a:rPr lang="en" sz="1400">
                <a:solidFill>
                  <a:srgbClr val="000000"/>
                </a:solidFill>
                <a:highlight>
                  <a:srgbClr val="FFFFFF"/>
                </a:highlight>
                <a:latin typeface="Times New Roman"/>
                <a:ea typeface="Times New Roman"/>
                <a:cs typeface="Times New Roman"/>
                <a:sym typeface="Times New Roman"/>
              </a:rPr>
              <a:t>: Technological advancements in the semiconductor industry have led to wafer-thin solar cells measuring around 170 μm thick – roughly twice the diameter of human hair. Due of their super thin construction, modern cells have become more brittle and prone to microcracks which can result in hot spots and poor energy generation. Here at </a:t>
            </a:r>
            <a:r>
              <a:rPr lang="en" sz="1400">
                <a:solidFill>
                  <a:srgbClr val="333333"/>
                </a:solidFill>
                <a:highlight>
                  <a:srgbClr val="FFFFFF"/>
                </a:highlight>
                <a:uFill>
                  <a:noFill/>
                </a:uFill>
                <a:latin typeface="Times New Roman"/>
                <a:ea typeface="Times New Roman"/>
                <a:cs typeface="Times New Roman"/>
                <a:sym typeface="Times New Roman"/>
                <a:hlinkClick r:id="rId3">
                  <a:extLst>
                    <a:ext uri="{A12FA001-AC4F-418D-AE19-62706E023703}">
                      <ahyp:hlinkClr val="tx"/>
                    </a:ext>
                  </a:extLst>
                </a:hlinkClick>
              </a:rPr>
              <a:t>Aztech Solar</a:t>
            </a:r>
            <a:r>
              <a:rPr lang="en" sz="1400">
                <a:solidFill>
                  <a:srgbClr val="000000"/>
                </a:solidFill>
                <a:highlight>
                  <a:srgbClr val="FFFFFF"/>
                </a:highlight>
                <a:latin typeface="Times New Roman"/>
                <a:ea typeface="Times New Roman"/>
                <a:cs typeface="Times New Roman"/>
                <a:sym typeface="Times New Roman"/>
              </a:rPr>
              <a:t>, we take exceptional care in handling and transporting solar panels to prevent microcracks during </a:t>
            </a:r>
            <a:r>
              <a:rPr lang="en" sz="1400">
                <a:solidFill>
                  <a:srgbClr val="333333"/>
                </a:solidFill>
                <a:highlight>
                  <a:srgbClr val="FFFFFF"/>
                </a:highlight>
                <a:uFill>
                  <a:noFill/>
                </a:uFill>
                <a:latin typeface="Times New Roman"/>
                <a:ea typeface="Times New Roman"/>
                <a:cs typeface="Times New Roman"/>
                <a:sym typeface="Times New Roman"/>
                <a:hlinkClick r:id="rId4">
                  <a:extLst>
                    <a:ext uri="{A12FA001-AC4F-418D-AE19-62706E023703}">
                      <ahyp:hlinkClr val="tx"/>
                    </a:ext>
                  </a:extLst>
                </a:hlinkClick>
              </a:rPr>
              <a:t>solar installation</a:t>
            </a:r>
            <a:r>
              <a:rPr lang="en" sz="1400">
                <a:solidFill>
                  <a:srgbClr val="000000"/>
                </a:solidFill>
                <a:highlight>
                  <a:srgbClr val="FFFFFF"/>
                </a:highlight>
                <a:latin typeface="Times New Roman"/>
                <a:ea typeface="Times New Roman"/>
                <a:cs typeface="Times New Roman"/>
                <a:sym typeface="Times New Roman"/>
              </a:rPr>
              <a:t>.</a:t>
            </a:r>
            <a:endParaRPr sz="1400">
              <a:solidFill>
                <a:srgbClr val="000000"/>
              </a:solidFill>
              <a:highlight>
                <a:srgbClr val="FFFFFF"/>
              </a:highlight>
              <a:latin typeface="Times New Roman"/>
              <a:ea typeface="Times New Roman"/>
              <a:cs typeface="Times New Roman"/>
              <a:sym typeface="Times New Roman"/>
            </a:endParaRPr>
          </a:p>
          <a:p>
            <a:pPr indent="-317500" lvl="0" marL="457200" rtl="0" algn="l">
              <a:lnSpc>
                <a:spcPct val="95000"/>
              </a:lnSpc>
              <a:spcBef>
                <a:spcPts val="0"/>
              </a:spcBef>
              <a:spcAft>
                <a:spcPts val="0"/>
              </a:spcAft>
              <a:buClr>
                <a:srgbClr val="000000"/>
              </a:buClr>
              <a:buSzPts val="1400"/>
              <a:buFont typeface="Times New Roman"/>
              <a:buAutoNum type="arabicParenR"/>
            </a:pPr>
            <a:r>
              <a:rPr lang="en" sz="1400">
                <a:solidFill>
                  <a:srgbClr val="000000"/>
                </a:solidFill>
                <a:highlight>
                  <a:srgbClr val="FFFF00"/>
                </a:highlight>
                <a:latin typeface="Times New Roman"/>
                <a:ea typeface="Times New Roman"/>
                <a:cs typeface="Times New Roman"/>
                <a:sym typeface="Times New Roman"/>
              </a:rPr>
              <a:t>Broken Glass</a:t>
            </a:r>
            <a:r>
              <a:rPr lang="en" sz="1400">
                <a:solidFill>
                  <a:srgbClr val="000000"/>
                </a:solidFill>
                <a:highlight>
                  <a:srgbClr val="FFFFFF"/>
                </a:highlight>
                <a:latin typeface="Times New Roman"/>
                <a:ea typeface="Times New Roman"/>
                <a:cs typeface="Times New Roman"/>
                <a:sym typeface="Times New Roman"/>
              </a:rPr>
              <a:t>: Broken glass can make solar cells vulnerable to weather damage, and when water and dust are able to seep in under the glass, it can severely diminish the amount of light absorbed by the solar module.</a:t>
            </a:r>
            <a:endParaRPr sz="1400">
              <a:solidFill>
                <a:srgbClr val="000000"/>
              </a:solidFill>
              <a:highlight>
                <a:srgbClr val="FFFFFF"/>
              </a:highlight>
              <a:latin typeface="Times New Roman"/>
              <a:ea typeface="Times New Roman"/>
              <a:cs typeface="Times New Roman"/>
              <a:sym typeface="Times New Roman"/>
            </a:endParaRPr>
          </a:p>
          <a:p>
            <a:pPr indent="-317500" lvl="0" marL="457200" rtl="0" algn="l">
              <a:lnSpc>
                <a:spcPct val="95000"/>
              </a:lnSpc>
              <a:spcBef>
                <a:spcPts val="0"/>
              </a:spcBef>
              <a:spcAft>
                <a:spcPts val="0"/>
              </a:spcAft>
              <a:buClr>
                <a:srgbClr val="000000"/>
              </a:buClr>
              <a:buSzPts val="1400"/>
              <a:buFont typeface="Times New Roman"/>
              <a:buAutoNum type="arabicParenR"/>
            </a:pPr>
            <a:r>
              <a:rPr lang="en" sz="1400">
                <a:solidFill>
                  <a:srgbClr val="000000"/>
                </a:solidFill>
                <a:highlight>
                  <a:srgbClr val="FFFF00"/>
                </a:highlight>
                <a:latin typeface="Times New Roman"/>
                <a:ea typeface="Times New Roman"/>
                <a:cs typeface="Times New Roman"/>
                <a:sym typeface="Times New Roman"/>
              </a:rPr>
              <a:t>Dust Build-Up</a:t>
            </a:r>
            <a:r>
              <a:rPr lang="en" sz="1400">
                <a:solidFill>
                  <a:srgbClr val="000000"/>
                </a:solidFill>
                <a:highlight>
                  <a:srgbClr val="FFFFFF"/>
                </a:highlight>
                <a:latin typeface="Times New Roman"/>
                <a:ea typeface="Times New Roman"/>
                <a:cs typeface="Times New Roman"/>
                <a:sym typeface="Times New Roman"/>
              </a:rPr>
              <a:t>: Dust build-up near the panel edges can significantly affect the energy production of your system. When solar panels are installed on rooftops that are flat or at a slight angle, there is a tendency for module frames to collect rainwater. As the water evaporates, dust residue is left behind and creates unwanted shade. </a:t>
            </a:r>
            <a:r>
              <a:rPr lang="en" sz="1400">
                <a:solidFill>
                  <a:srgbClr val="333333"/>
                </a:solidFill>
                <a:highlight>
                  <a:srgbClr val="FFFFFF"/>
                </a:highlight>
                <a:uFill>
                  <a:noFill/>
                </a:uFill>
                <a:latin typeface="Times New Roman"/>
                <a:ea typeface="Times New Roman"/>
                <a:cs typeface="Times New Roman"/>
                <a:sym typeface="Times New Roman"/>
                <a:hlinkClick r:id="rId5">
                  <a:extLst>
                    <a:ext uri="{A12FA001-AC4F-418D-AE19-62706E023703}">
                      <ahyp:hlinkClr val="tx"/>
                    </a:ext>
                  </a:extLst>
                </a:hlinkClick>
              </a:rPr>
              <a:t>Aztech Solar</a:t>
            </a:r>
            <a:r>
              <a:rPr lang="en" sz="1400">
                <a:solidFill>
                  <a:srgbClr val="000000"/>
                </a:solidFill>
                <a:highlight>
                  <a:srgbClr val="FFFFFF"/>
                </a:highlight>
                <a:latin typeface="Times New Roman"/>
                <a:ea typeface="Times New Roman"/>
                <a:cs typeface="Times New Roman"/>
                <a:sym typeface="Times New Roman"/>
              </a:rPr>
              <a:t> installs frames specially designed with sloping profiles and drainage channels to clear away rainwater and other debris.</a:t>
            </a:r>
            <a:endParaRPr sz="1400">
              <a:solidFill>
                <a:srgbClr val="000000"/>
              </a:solidFill>
              <a:highlight>
                <a:srgbClr val="FFFFFF"/>
              </a:highlight>
              <a:latin typeface="Times New Roman"/>
              <a:ea typeface="Times New Roman"/>
              <a:cs typeface="Times New Roman"/>
              <a:sym typeface="Times New Roman"/>
            </a:endParaRPr>
          </a:p>
          <a:p>
            <a:pPr indent="-317500" lvl="0" marL="457200" rtl="0" algn="l">
              <a:lnSpc>
                <a:spcPct val="95000"/>
              </a:lnSpc>
              <a:spcBef>
                <a:spcPts val="0"/>
              </a:spcBef>
              <a:spcAft>
                <a:spcPts val="0"/>
              </a:spcAft>
              <a:buClr>
                <a:srgbClr val="000000"/>
              </a:buClr>
              <a:buSzPts val="1400"/>
              <a:buFont typeface="Times New Roman"/>
              <a:buAutoNum type="arabicParenR"/>
            </a:pPr>
            <a:r>
              <a:rPr lang="en" sz="1400">
                <a:solidFill>
                  <a:srgbClr val="000000"/>
                </a:solidFill>
                <a:highlight>
                  <a:srgbClr val="FFFF00"/>
                </a:highlight>
                <a:latin typeface="Times New Roman"/>
                <a:ea typeface="Times New Roman"/>
                <a:cs typeface="Times New Roman"/>
                <a:sym typeface="Times New Roman"/>
              </a:rPr>
              <a:t>Cracked Cells</a:t>
            </a:r>
            <a:r>
              <a:rPr lang="en" sz="1400">
                <a:solidFill>
                  <a:srgbClr val="000000"/>
                </a:solidFill>
                <a:highlight>
                  <a:srgbClr val="FFFFFF"/>
                </a:highlight>
                <a:latin typeface="Times New Roman"/>
                <a:ea typeface="Times New Roman"/>
                <a:cs typeface="Times New Roman"/>
                <a:sym typeface="Times New Roman"/>
              </a:rPr>
              <a:t>: The absence of robust quality control may lead to the accidental lamination of cracked solar cells into solar panels. When this happens, a mismatch is introduced to the cells, which can impact power generation. Automated production lines can screen out imperfect cells before ribbon soldering to minimise electric current resistance.</a:t>
            </a:r>
            <a:endParaRPr sz="1400">
              <a:solidFill>
                <a:srgbClr val="000000"/>
              </a:solidFill>
              <a:highlight>
                <a:srgbClr val="FFFFFF"/>
              </a:highlight>
              <a:latin typeface="Times New Roman"/>
              <a:ea typeface="Times New Roman"/>
              <a:cs typeface="Times New Roman"/>
              <a:sym typeface="Times New Roman"/>
            </a:endParaRPr>
          </a:p>
        </p:txBody>
      </p:sp>
      <p:pic>
        <p:nvPicPr>
          <p:cNvPr id="108" name="Google Shape;108;p16"/>
          <p:cNvPicPr preferRelativeResize="0"/>
          <p:nvPr/>
        </p:nvPicPr>
        <p:blipFill rotWithShape="1">
          <a:blip r:embed="rId6">
            <a:alphaModFix/>
          </a:blip>
          <a:srcRect b="0" l="0" r="0" t="0"/>
          <a:stretch/>
        </p:blipFill>
        <p:spPr>
          <a:xfrm>
            <a:off x="7956954" y="-5"/>
            <a:ext cx="1187048" cy="41135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17"/>
          <p:cNvSpPr txBox="1"/>
          <p:nvPr>
            <p:ph idx="1" type="body"/>
          </p:nvPr>
        </p:nvSpPr>
        <p:spPr>
          <a:xfrm>
            <a:off x="558650" y="411350"/>
            <a:ext cx="7688700" cy="4650600"/>
          </a:xfrm>
          <a:prstGeom prst="rect">
            <a:avLst/>
          </a:prstGeom>
        </p:spPr>
        <p:txBody>
          <a:bodyPr anchorCtr="0" anchor="t" bIns="91425" lIns="91425" spcFirstLastPara="1" rIns="91425" wrap="square" tIns="91425">
            <a:normAutofit fontScale="25000" lnSpcReduction="20000"/>
          </a:bodyPr>
          <a:lstStyle/>
          <a:p>
            <a:pPr indent="0" lvl="0" marL="0" rtl="0" algn="l">
              <a:spcBef>
                <a:spcPts val="0"/>
              </a:spcBef>
              <a:spcAft>
                <a:spcPts val="0"/>
              </a:spcAft>
              <a:buNone/>
            </a:pPr>
            <a:r>
              <a:rPr lang="en" sz="5090">
                <a:latin typeface="Times New Roman"/>
                <a:ea typeface="Times New Roman"/>
                <a:cs typeface="Times New Roman"/>
                <a:sym typeface="Times New Roman"/>
              </a:rPr>
              <a:t>6)</a:t>
            </a:r>
            <a:r>
              <a:rPr lang="en" sz="5490">
                <a:latin typeface="Times New Roman"/>
                <a:ea typeface="Times New Roman"/>
                <a:cs typeface="Times New Roman"/>
                <a:sym typeface="Times New Roman"/>
              </a:rPr>
              <a:t> </a:t>
            </a:r>
            <a:r>
              <a:rPr lang="en" sz="5490">
                <a:highlight>
                  <a:srgbClr val="FFFF00"/>
                </a:highlight>
                <a:latin typeface="Times New Roman"/>
                <a:ea typeface="Times New Roman"/>
                <a:cs typeface="Times New Roman"/>
                <a:sym typeface="Times New Roman"/>
              </a:rPr>
              <a:t>Poor String Connection</a:t>
            </a:r>
            <a:r>
              <a:rPr lang="en" sz="5490">
                <a:latin typeface="Times New Roman"/>
                <a:ea typeface="Times New Roman"/>
                <a:cs typeface="Times New Roman"/>
                <a:sym typeface="Times New Roman"/>
              </a:rPr>
              <a:t>: </a:t>
            </a:r>
            <a:r>
              <a:rPr lang="en" sz="5390">
                <a:solidFill>
                  <a:srgbClr val="000000"/>
                </a:solidFill>
                <a:highlight>
                  <a:srgbClr val="FFFFFF"/>
                </a:highlight>
                <a:latin typeface="Times New Roman"/>
                <a:ea typeface="Times New Roman"/>
                <a:cs typeface="Times New Roman"/>
                <a:sym typeface="Times New Roman"/>
              </a:rPr>
              <a:t>After solar cells are put together into strings, they are soldered into connected wires to complete the array inside a solar panel. When these interconnections are poorly soldered, the circuit remains open, reducing energy production by a whopping 30 per cent or more. An IR camera, which can show temperature differences among solar cell strings, can detect open circuits.</a:t>
            </a:r>
            <a:endParaRPr sz="5390">
              <a:solidFill>
                <a:srgbClr val="000000"/>
              </a:solidFill>
              <a:highlight>
                <a:srgbClr val="FFFFFF"/>
              </a:highlight>
              <a:latin typeface="Times New Roman"/>
              <a:ea typeface="Times New Roman"/>
              <a:cs typeface="Times New Roman"/>
              <a:sym typeface="Times New Roman"/>
            </a:endParaRPr>
          </a:p>
          <a:p>
            <a:pPr indent="0" lvl="0" marL="0" rtl="0" algn="l">
              <a:spcBef>
                <a:spcPts val="1200"/>
              </a:spcBef>
              <a:spcAft>
                <a:spcPts val="0"/>
              </a:spcAft>
              <a:buNone/>
            </a:pPr>
            <a:r>
              <a:rPr lang="en" sz="5390">
                <a:solidFill>
                  <a:srgbClr val="000000"/>
                </a:solidFill>
                <a:highlight>
                  <a:srgbClr val="FFFFFF"/>
                </a:highlight>
                <a:latin typeface="Times New Roman"/>
                <a:ea typeface="Times New Roman"/>
                <a:cs typeface="Times New Roman"/>
                <a:sym typeface="Times New Roman"/>
              </a:rPr>
              <a:t>7) </a:t>
            </a:r>
            <a:r>
              <a:rPr lang="en" sz="5390">
                <a:solidFill>
                  <a:srgbClr val="000000"/>
                </a:solidFill>
                <a:highlight>
                  <a:srgbClr val="FFFF00"/>
                </a:highlight>
                <a:latin typeface="Times New Roman"/>
                <a:ea typeface="Times New Roman"/>
                <a:cs typeface="Times New Roman"/>
                <a:sym typeface="Times New Roman"/>
              </a:rPr>
              <a:t>Defective Junction Box</a:t>
            </a:r>
            <a:r>
              <a:rPr lang="en" sz="5390">
                <a:solidFill>
                  <a:srgbClr val="000000"/>
                </a:solidFill>
                <a:highlight>
                  <a:srgbClr val="FFFFFF"/>
                </a:highlight>
                <a:latin typeface="Times New Roman"/>
                <a:ea typeface="Times New Roman"/>
                <a:cs typeface="Times New Roman"/>
                <a:sym typeface="Times New Roman"/>
              </a:rPr>
              <a:t>: Another cause for an open circuit is a defective junction box. The junction box at the back of a solar panel is key to conducting electricity from the solar system to your home. However, if dust or moisture seeps into the junction box, it can lead to a short circuit of the diodes inside.</a:t>
            </a:r>
            <a:endParaRPr sz="5390">
              <a:solidFill>
                <a:srgbClr val="000000"/>
              </a:solidFill>
              <a:highlight>
                <a:srgbClr val="FFFFFF"/>
              </a:highlight>
              <a:latin typeface="Times New Roman"/>
              <a:ea typeface="Times New Roman"/>
              <a:cs typeface="Times New Roman"/>
              <a:sym typeface="Times New Roman"/>
            </a:endParaRPr>
          </a:p>
          <a:p>
            <a:pPr indent="0" lvl="0" marL="0" rtl="0" algn="l">
              <a:spcBef>
                <a:spcPts val="1200"/>
              </a:spcBef>
              <a:spcAft>
                <a:spcPts val="0"/>
              </a:spcAft>
              <a:buNone/>
            </a:pPr>
            <a:r>
              <a:rPr lang="en" sz="5390">
                <a:solidFill>
                  <a:srgbClr val="000000"/>
                </a:solidFill>
                <a:highlight>
                  <a:srgbClr val="FFFFFF"/>
                </a:highlight>
                <a:latin typeface="Times New Roman"/>
                <a:ea typeface="Times New Roman"/>
                <a:cs typeface="Times New Roman"/>
                <a:sym typeface="Times New Roman"/>
              </a:rPr>
              <a:t>8) </a:t>
            </a:r>
            <a:r>
              <a:rPr lang="en" sz="5390">
                <a:solidFill>
                  <a:srgbClr val="000000"/>
                </a:solidFill>
                <a:highlight>
                  <a:srgbClr val="FFFF00"/>
                </a:highlight>
                <a:latin typeface="Times New Roman"/>
                <a:ea typeface="Times New Roman"/>
                <a:cs typeface="Times New Roman"/>
                <a:sym typeface="Times New Roman"/>
              </a:rPr>
              <a:t>Snail Trails</a:t>
            </a:r>
            <a:r>
              <a:rPr lang="en" sz="5390">
                <a:solidFill>
                  <a:srgbClr val="000000"/>
                </a:solidFill>
                <a:highlight>
                  <a:srgbClr val="FFFFFF"/>
                </a:highlight>
                <a:latin typeface="Times New Roman"/>
                <a:ea typeface="Times New Roman"/>
                <a:cs typeface="Times New Roman"/>
                <a:sym typeface="Times New Roman"/>
              </a:rPr>
              <a:t>: Even when the solar cells are broken, they can continue to generate electricity along the cracks. This, however, will cause localised heat to break down the cell surface which makes a pattern known as “Snail trails”. There may also be discoloured “snail trails” along microcracks if moisture is present. Unfortunately, apart from reducing power production, snail trails also give your panels a bad look. The best way to minimise this problem is to choose top-quality encapsulation materials that prevent water from entering the laminate.</a:t>
            </a:r>
            <a:endParaRPr sz="5390">
              <a:solidFill>
                <a:srgbClr val="000000"/>
              </a:solidFill>
              <a:highlight>
                <a:srgbClr val="FFFFFF"/>
              </a:highlight>
              <a:latin typeface="Times New Roman"/>
              <a:ea typeface="Times New Roman"/>
              <a:cs typeface="Times New Roman"/>
              <a:sym typeface="Times New Roman"/>
            </a:endParaRPr>
          </a:p>
          <a:p>
            <a:pPr indent="0" lvl="0" marL="0" rtl="0" algn="l">
              <a:spcBef>
                <a:spcPts val="1200"/>
              </a:spcBef>
              <a:spcAft>
                <a:spcPts val="0"/>
              </a:spcAft>
              <a:buNone/>
            </a:pPr>
            <a:r>
              <a:rPr lang="en" sz="5290">
                <a:solidFill>
                  <a:srgbClr val="000000"/>
                </a:solidFill>
                <a:latin typeface="Times New Roman"/>
                <a:ea typeface="Times New Roman"/>
                <a:cs typeface="Times New Roman"/>
                <a:sym typeface="Times New Roman"/>
              </a:rPr>
              <a:t>9) </a:t>
            </a:r>
            <a:r>
              <a:rPr lang="en" sz="5290">
                <a:solidFill>
                  <a:srgbClr val="000000"/>
                </a:solidFill>
                <a:highlight>
                  <a:srgbClr val="FFFF00"/>
                </a:highlight>
                <a:latin typeface="Times New Roman"/>
                <a:ea typeface="Times New Roman"/>
                <a:cs typeface="Times New Roman"/>
                <a:sym typeface="Times New Roman"/>
              </a:rPr>
              <a:t>Potential Induced Degradation(PID)</a:t>
            </a:r>
            <a:r>
              <a:rPr lang="en" sz="5290">
                <a:solidFill>
                  <a:srgbClr val="000000"/>
                </a:solidFill>
                <a:latin typeface="Times New Roman"/>
                <a:ea typeface="Times New Roman"/>
                <a:cs typeface="Times New Roman"/>
                <a:sym typeface="Times New Roman"/>
              </a:rPr>
              <a:t>: </a:t>
            </a:r>
            <a:r>
              <a:rPr lang="en" sz="5390">
                <a:solidFill>
                  <a:srgbClr val="000000"/>
                </a:solidFill>
                <a:highlight>
                  <a:srgbClr val="FFFFFF"/>
                </a:highlight>
                <a:latin typeface="Times New Roman"/>
                <a:ea typeface="Times New Roman"/>
                <a:cs typeface="Times New Roman"/>
                <a:sym typeface="Times New Roman"/>
              </a:rPr>
              <a:t>Voltage, heat and humidity can cause PID on poor-quality solar modules, which can lead to reduced energy yield and cell damage. Solar panels are often connected in long series to produce enough voltage to drive solar inverters. However, when there is too much voltage difference between the grounded frames and solar cells, they may begin to deteriorate.</a:t>
            </a:r>
            <a:endParaRPr sz="5390">
              <a:solidFill>
                <a:srgbClr val="000000"/>
              </a:solidFill>
              <a:highlight>
                <a:srgbClr val="FFFFFF"/>
              </a:highlight>
              <a:latin typeface="Times New Roman"/>
              <a:ea typeface="Times New Roman"/>
              <a:cs typeface="Times New Roman"/>
              <a:sym typeface="Times New Roman"/>
            </a:endParaRPr>
          </a:p>
          <a:p>
            <a:pPr indent="0" lvl="0" marL="0" rtl="0" algn="l">
              <a:spcBef>
                <a:spcPts val="1200"/>
              </a:spcBef>
              <a:spcAft>
                <a:spcPts val="0"/>
              </a:spcAft>
              <a:buNone/>
            </a:pPr>
            <a:r>
              <a:rPr lang="en" sz="5390">
                <a:solidFill>
                  <a:srgbClr val="000000"/>
                </a:solidFill>
                <a:highlight>
                  <a:srgbClr val="FFFFFF"/>
                </a:highlight>
                <a:latin typeface="Times New Roman"/>
                <a:ea typeface="Times New Roman"/>
                <a:cs typeface="Times New Roman"/>
                <a:sym typeface="Times New Roman"/>
              </a:rPr>
              <a:t>10) </a:t>
            </a:r>
            <a:r>
              <a:rPr lang="en" sz="5390">
                <a:solidFill>
                  <a:srgbClr val="000000"/>
                </a:solidFill>
                <a:highlight>
                  <a:srgbClr val="FFFF00"/>
                </a:highlight>
                <a:latin typeface="Times New Roman"/>
                <a:ea typeface="Times New Roman"/>
                <a:cs typeface="Times New Roman"/>
                <a:sym typeface="Times New Roman"/>
              </a:rPr>
              <a:t>Cracked Backsheet</a:t>
            </a:r>
            <a:r>
              <a:rPr lang="en" sz="5390">
                <a:solidFill>
                  <a:srgbClr val="000000"/>
                </a:solidFill>
                <a:highlight>
                  <a:srgbClr val="FFFFFF"/>
                </a:highlight>
                <a:latin typeface="Times New Roman"/>
                <a:ea typeface="Times New Roman"/>
                <a:cs typeface="Times New Roman"/>
                <a:sym typeface="Times New Roman"/>
              </a:rPr>
              <a:t>: Solar modules are exposed to temperature fluctuations every day and, when there are cracks on the backsheets, water can seep into the module laminate and damage solar cells.</a:t>
            </a:r>
            <a:endParaRPr sz="5390">
              <a:solidFill>
                <a:srgbClr val="000000"/>
              </a:solidFill>
              <a:highlight>
                <a:srgbClr val="FFFFFF"/>
              </a:highlight>
              <a:latin typeface="Times New Roman"/>
              <a:ea typeface="Times New Roman"/>
              <a:cs typeface="Times New Roman"/>
              <a:sym typeface="Times New Roman"/>
            </a:endParaRPr>
          </a:p>
          <a:p>
            <a:pPr indent="0" lvl="0" marL="0" rtl="0" algn="l">
              <a:spcBef>
                <a:spcPts val="1200"/>
              </a:spcBef>
              <a:spcAft>
                <a:spcPts val="0"/>
              </a:spcAft>
              <a:buNone/>
            </a:pPr>
            <a:r>
              <a:t/>
            </a:r>
            <a:endParaRPr sz="1100">
              <a:solidFill>
                <a:srgbClr val="000000"/>
              </a:solidFill>
              <a:latin typeface="Times New Roman"/>
              <a:ea typeface="Times New Roman"/>
              <a:cs typeface="Times New Roman"/>
              <a:sym typeface="Times New Roman"/>
            </a:endParaRPr>
          </a:p>
          <a:p>
            <a:pPr indent="0" lvl="0" marL="0" rtl="0" algn="l">
              <a:spcBef>
                <a:spcPts val="0"/>
              </a:spcBef>
              <a:spcAft>
                <a:spcPts val="0"/>
              </a:spcAft>
              <a:buNone/>
            </a:pPr>
            <a:r>
              <a:t/>
            </a:r>
            <a:endParaRPr sz="1100">
              <a:solidFill>
                <a:srgbClr val="000000"/>
              </a:solidFill>
              <a:latin typeface="Times New Roman"/>
              <a:ea typeface="Times New Roman"/>
              <a:cs typeface="Times New Roman"/>
              <a:sym typeface="Times New Roman"/>
            </a:endParaRPr>
          </a:p>
          <a:p>
            <a:pPr indent="0" lvl="0" marL="0" rtl="0" algn="l">
              <a:spcBef>
                <a:spcPts val="1200"/>
              </a:spcBef>
              <a:spcAft>
                <a:spcPts val="0"/>
              </a:spcAft>
              <a:buNone/>
            </a:pPr>
            <a:r>
              <a:t/>
            </a:r>
            <a:endParaRPr sz="1100">
              <a:solidFill>
                <a:srgbClr val="000000"/>
              </a:solidFill>
              <a:latin typeface="Times New Roman"/>
              <a:ea typeface="Times New Roman"/>
              <a:cs typeface="Times New Roman"/>
              <a:sym typeface="Times New Roman"/>
            </a:endParaRPr>
          </a:p>
          <a:p>
            <a:pPr indent="0" lvl="0" marL="0" rtl="0" algn="l">
              <a:spcBef>
                <a:spcPts val="0"/>
              </a:spcBef>
              <a:spcAft>
                <a:spcPts val="1200"/>
              </a:spcAft>
              <a:buNone/>
            </a:pPr>
            <a:r>
              <a:t/>
            </a:r>
            <a:endParaRPr/>
          </a:p>
        </p:txBody>
      </p:sp>
      <p:pic>
        <p:nvPicPr>
          <p:cNvPr id="114" name="Google Shape;114;p17"/>
          <p:cNvPicPr preferRelativeResize="0"/>
          <p:nvPr/>
        </p:nvPicPr>
        <p:blipFill rotWithShape="1">
          <a:blip r:embed="rId3">
            <a:alphaModFix/>
          </a:blip>
          <a:srcRect b="0" l="0" r="0" t="0"/>
          <a:stretch/>
        </p:blipFill>
        <p:spPr>
          <a:xfrm>
            <a:off x="7956954" y="-5"/>
            <a:ext cx="1187048" cy="41135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pic>
        <p:nvPicPr>
          <p:cNvPr id="119" name="Google Shape;119;p18"/>
          <p:cNvPicPr preferRelativeResize="0"/>
          <p:nvPr/>
        </p:nvPicPr>
        <p:blipFill>
          <a:blip r:embed="rId3">
            <a:alphaModFix/>
          </a:blip>
          <a:stretch>
            <a:fillRect/>
          </a:stretch>
        </p:blipFill>
        <p:spPr>
          <a:xfrm>
            <a:off x="0" y="0"/>
            <a:ext cx="3032550" cy="1671649"/>
          </a:xfrm>
          <a:prstGeom prst="rect">
            <a:avLst/>
          </a:prstGeom>
          <a:noFill/>
          <a:ln>
            <a:noFill/>
          </a:ln>
        </p:spPr>
      </p:pic>
      <p:pic>
        <p:nvPicPr>
          <p:cNvPr id="120" name="Google Shape;120;p18"/>
          <p:cNvPicPr preferRelativeResize="0"/>
          <p:nvPr/>
        </p:nvPicPr>
        <p:blipFill>
          <a:blip r:embed="rId4">
            <a:alphaModFix/>
          </a:blip>
          <a:stretch>
            <a:fillRect/>
          </a:stretch>
        </p:blipFill>
        <p:spPr>
          <a:xfrm>
            <a:off x="3032550" y="0"/>
            <a:ext cx="3032550" cy="1671649"/>
          </a:xfrm>
          <a:prstGeom prst="rect">
            <a:avLst/>
          </a:prstGeom>
          <a:noFill/>
          <a:ln>
            <a:noFill/>
          </a:ln>
        </p:spPr>
      </p:pic>
      <p:pic>
        <p:nvPicPr>
          <p:cNvPr id="121" name="Google Shape;121;p18"/>
          <p:cNvPicPr preferRelativeResize="0"/>
          <p:nvPr/>
        </p:nvPicPr>
        <p:blipFill>
          <a:blip r:embed="rId5">
            <a:alphaModFix/>
          </a:blip>
          <a:stretch>
            <a:fillRect/>
          </a:stretch>
        </p:blipFill>
        <p:spPr>
          <a:xfrm>
            <a:off x="6065100" y="0"/>
            <a:ext cx="3078899" cy="1671649"/>
          </a:xfrm>
          <a:prstGeom prst="rect">
            <a:avLst/>
          </a:prstGeom>
          <a:noFill/>
          <a:ln>
            <a:noFill/>
          </a:ln>
        </p:spPr>
      </p:pic>
      <p:pic>
        <p:nvPicPr>
          <p:cNvPr id="122" name="Google Shape;122;p18"/>
          <p:cNvPicPr preferRelativeResize="0"/>
          <p:nvPr/>
        </p:nvPicPr>
        <p:blipFill>
          <a:blip r:embed="rId6">
            <a:alphaModFix/>
          </a:blip>
          <a:stretch>
            <a:fillRect/>
          </a:stretch>
        </p:blipFill>
        <p:spPr>
          <a:xfrm>
            <a:off x="0" y="1671650"/>
            <a:ext cx="3032550" cy="1705811"/>
          </a:xfrm>
          <a:prstGeom prst="rect">
            <a:avLst/>
          </a:prstGeom>
          <a:noFill/>
          <a:ln>
            <a:noFill/>
          </a:ln>
        </p:spPr>
      </p:pic>
      <p:pic>
        <p:nvPicPr>
          <p:cNvPr id="123" name="Google Shape;123;p18"/>
          <p:cNvPicPr preferRelativeResize="0"/>
          <p:nvPr/>
        </p:nvPicPr>
        <p:blipFill>
          <a:blip r:embed="rId7">
            <a:alphaModFix/>
          </a:blip>
          <a:stretch>
            <a:fillRect/>
          </a:stretch>
        </p:blipFill>
        <p:spPr>
          <a:xfrm>
            <a:off x="3032550" y="1671650"/>
            <a:ext cx="3032550" cy="1705806"/>
          </a:xfrm>
          <a:prstGeom prst="rect">
            <a:avLst/>
          </a:prstGeom>
          <a:noFill/>
          <a:ln>
            <a:noFill/>
          </a:ln>
        </p:spPr>
      </p:pic>
      <p:pic>
        <p:nvPicPr>
          <p:cNvPr id="124" name="Google Shape;124;p18"/>
          <p:cNvPicPr preferRelativeResize="0"/>
          <p:nvPr/>
        </p:nvPicPr>
        <p:blipFill>
          <a:blip r:embed="rId8">
            <a:alphaModFix/>
          </a:blip>
          <a:stretch>
            <a:fillRect/>
          </a:stretch>
        </p:blipFill>
        <p:spPr>
          <a:xfrm>
            <a:off x="6065100" y="1671650"/>
            <a:ext cx="3078899" cy="1731901"/>
          </a:xfrm>
          <a:prstGeom prst="rect">
            <a:avLst/>
          </a:prstGeom>
          <a:noFill/>
          <a:ln>
            <a:noFill/>
          </a:ln>
        </p:spPr>
      </p:pic>
      <p:pic>
        <p:nvPicPr>
          <p:cNvPr id="125" name="Google Shape;125;p18"/>
          <p:cNvPicPr preferRelativeResize="0"/>
          <p:nvPr/>
        </p:nvPicPr>
        <p:blipFill>
          <a:blip r:embed="rId9">
            <a:alphaModFix/>
          </a:blip>
          <a:stretch>
            <a:fillRect/>
          </a:stretch>
        </p:blipFill>
        <p:spPr>
          <a:xfrm>
            <a:off x="10046" y="3377450"/>
            <a:ext cx="3032550" cy="1671649"/>
          </a:xfrm>
          <a:prstGeom prst="rect">
            <a:avLst/>
          </a:prstGeom>
          <a:noFill/>
          <a:ln>
            <a:noFill/>
          </a:ln>
        </p:spPr>
      </p:pic>
      <p:pic>
        <p:nvPicPr>
          <p:cNvPr id="126" name="Google Shape;126;p18"/>
          <p:cNvPicPr preferRelativeResize="0"/>
          <p:nvPr/>
        </p:nvPicPr>
        <p:blipFill>
          <a:blip r:embed="rId10">
            <a:alphaModFix/>
          </a:blip>
          <a:stretch>
            <a:fillRect/>
          </a:stretch>
        </p:blipFill>
        <p:spPr>
          <a:xfrm>
            <a:off x="3025363" y="3390500"/>
            <a:ext cx="3032550" cy="1645549"/>
          </a:xfrm>
          <a:prstGeom prst="rect">
            <a:avLst/>
          </a:prstGeom>
          <a:noFill/>
          <a:ln>
            <a:noFill/>
          </a:ln>
        </p:spPr>
      </p:pic>
      <p:pic>
        <p:nvPicPr>
          <p:cNvPr id="127" name="Google Shape;127;p18"/>
          <p:cNvPicPr preferRelativeResize="0"/>
          <p:nvPr/>
        </p:nvPicPr>
        <p:blipFill>
          <a:blip r:embed="rId11">
            <a:alphaModFix/>
          </a:blip>
          <a:stretch>
            <a:fillRect/>
          </a:stretch>
        </p:blipFill>
        <p:spPr>
          <a:xfrm>
            <a:off x="6111450" y="3390500"/>
            <a:ext cx="3032550" cy="1645549"/>
          </a:xfrm>
          <a:prstGeom prst="rect">
            <a:avLst/>
          </a:prstGeom>
          <a:noFill/>
          <a:ln>
            <a:noFill/>
          </a:ln>
        </p:spPr>
      </p:pic>
      <p:pic>
        <p:nvPicPr>
          <p:cNvPr id="128" name="Google Shape;128;p18"/>
          <p:cNvPicPr preferRelativeResize="0"/>
          <p:nvPr/>
        </p:nvPicPr>
        <p:blipFill rotWithShape="1">
          <a:blip r:embed="rId12">
            <a:alphaModFix/>
          </a:blip>
          <a:srcRect b="0" l="0" r="0" t="0"/>
          <a:stretch/>
        </p:blipFill>
        <p:spPr>
          <a:xfrm>
            <a:off x="7956954" y="-5"/>
            <a:ext cx="1187048" cy="41135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19"/>
          <p:cNvSpPr txBox="1"/>
          <p:nvPr>
            <p:ph type="title"/>
          </p:nvPr>
        </p:nvSpPr>
        <p:spPr>
          <a:xfrm>
            <a:off x="729450" y="0"/>
            <a:ext cx="7688700" cy="609300"/>
          </a:xfrm>
          <a:prstGeom prst="rect">
            <a:avLst/>
          </a:prstGeom>
        </p:spPr>
        <p:txBody>
          <a:bodyPr anchorCtr="0" anchor="t" bIns="91425" lIns="91425" spcFirstLastPara="1" rIns="91425" wrap="square" tIns="91425">
            <a:noAutofit/>
          </a:bodyPr>
          <a:lstStyle/>
          <a:p>
            <a:pPr indent="0" lvl="0" marL="0" rtl="0" algn="l">
              <a:lnSpc>
                <a:spcPct val="117391"/>
              </a:lnSpc>
              <a:spcBef>
                <a:spcPts val="4500"/>
              </a:spcBef>
              <a:spcAft>
                <a:spcPts val="0"/>
              </a:spcAft>
              <a:buSzPts val="990"/>
              <a:buNone/>
            </a:pPr>
            <a:r>
              <a:rPr b="0" lang="en" sz="1825">
                <a:solidFill>
                  <a:srgbClr val="292929"/>
                </a:solidFill>
                <a:highlight>
                  <a:srgbClr val="FFFFFF"/>
                </a:highlight>
                <a:latin typeface="Times New Roman"/>
                <a:ea typeface="Times New Roman"/>
                <a:cs typeface="Times New Roman"/>
                <a:sym typeface="Times New Roman"/>
              </a:rPr>
              <a:t>What Is Image Compression?</a:t>
            </a:r>
            <a:endParaRPr b="0" sz="1825">
              <a:solidFill>
                <a:srgbClr val="292929"/>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SzPts val="990"/>
              <a:buNone/>
            </a:pPr>
            <a:r>
              <a:t/>
            </a:r>
            <a:endParaRPr sz="2340"/>
          </a:p>
        </p:txBody>
      </p:sp>
      <p:sp>
        <p:nvSpPr>
          <p:cNvPr id="134" name="Google Shape;134;p19"/>
          <p:cNvSpPr txBox="1"/>
          <p:nvPr>
            <p:ph idx="1" type="body"/>
          </p:nvPr>
        </p:nvSpPr>
        <p:spPr>
          <a:xfrm>
            <a:off x="802600" y="685500"/>
            <a:ext cx="7688700" cy="4236900"/>
          </a:xfrm>
          <a:prstGeom prst="rect">
            <a:avLst/>
          </a:prstGeom>
        </p:spPr>
        <p:txBody>
          <a:bodyPr anchorCtr="0" anchor="t" bIns="91425" lIns="91425" spcFirstLastPara="1" rIns="91425" wrap="square" tIns="91425">
            <a:normAutofit/>
          </a:bodyPr>
          <a:lstStyle/>
          <a:p>
            <a:pPr indent="0" lvl="0" marL="0" rtl="0" algn="l">
              <a:lnSpc>
                <a:spcPct val="80000"/>
              </a:lnSpc>
              <a:spcBef>
                <a:spcPts val="1400"/>
              </a:spcBef>
              <a:spcAft>
                <a:spcPts val="0"/>
              </a:spcAft>
              <a:buNone/>
            </a:pPr>
            <a:r>
              <a:rPr lang="en" sz="1445">
                <a:solidFill>
                  <a:srgbClr val="292929"/>
                </a:solidFill>
                <a:highlight>
                  <a:srgbClr val="FFFFFF"/>
                </a:highlight>
                <a:latin typeface="Times New Roman"/>
                <a:ea typeface="Times New Roman"/>
                <a:cs typeface="Times New Roman"/>
                <a:sym typeface="Times New Roman"/>
              </a:rPr>
              <a:t>Image compression involves reducing the pixels, dimensions or color components of images in order to reduce their file size. This reduces their storage and processing burden (for web performance). Advance</a:t>
            </a:r>
            <a:r>
              <a:rPr lang="en" sz="1445">
                <a:solidFill>
                  <a:srgbClr val="292929"/>
                </a:solidFill>
                <a:highlight>
                  <a:srgbClr val="FFFFFF"/>
                </a:highlight>
                <a:latin typeface="Times New Roman"/>
                <a:ea typeface="Times New Roman"/>
                <a:cs typeface="Times New Roman"/>
                <a:sym typeface="Times New Roman"/>
              </a:rPr>
              <a:t>d image optimization techniques</a:t>
            </a:r>
            <a:r>
              <a:rPr lang="en" sz="1445">
                <a:solidFill>
                  <a:srgbClr val="292929"/>
                </a:solidFill>
                <a:highlight>
                  <a:srgbClr val="FFFFFF"/>
                </a:highlight>
                <a:latin typeface="Times New Roman"/>
                <a:ea typeface="Times New Roman"/>
                <a:cs typeface="Times New Roman"/>
                <a:sym typeface="Times New Roman"/>
              </a:rPr>
              <a:t> can identify the more important image components and discard less crucial components</a:t>
            </a:r>
            <a:r>
              <a:rPr lang="en" sz="1445">
                <a:solidFill>
                  <a:srgbClr val="292929"/>
                </a:solidFill>
                <a:highlight>
                  <a:srgbClr val="FFFFFF"/>
                </a:highlight>
                <a:latin typeface="Times New Roman"/>
                <a:ea typeface="Times New Roman"/>
                <a:cs typeface="Times New Roman"/>
                <a:sym typeface="Times New Roman"/>
              </a:rPr>
              <a:t>.</a:t>
            </a:r>
            <a:endParaRPr sz="1445">
              <a:solidFill>
                <a:srgbClr val="292929"/>
              </a:solidFill>
              <a:highlight>
                <a:srgbClr val="FFFFFF"/>
              </a:highlight>
              <a:latin typeface="Times New Roman"/>
              <a:ea typeface="Times New Roman"/>
              <a:cs typeface="Times New Roman"/>
              <a:sym typeface="Times New Roman"/>
            </a:endParaRPr>
          </a:p>
          <a:p>
            <a:pPr indent="0" lvl="0" marL="0" rtl="0" algn="l">
              <a:lnSpc>
                <a:spcPct val="80000"/>
              </a:lnSpc>
              <a:spcBef>
                <a:spcPts val="1400"/>
              </a:spcBef>
              <a:spcAft>
                <a:spcPts val="0"/>
              </a:spcAft>
              <a:buNone/>
            </a:pPr>
            <a:r>
              <a:rPr lang="en" sz="1758">
                <a:solidFill>
                  <a:srgbClr val="292929"/>
                </a:solidFill>
                <a:highlight>
                  <a:srgbClr val="FFFFFF"/>
                </a:highlight>
                <a:latin typeface="Times New Roman"/>
                <a:ea typeface="Times New Roman"/>
                <a:cs typeface="Times New Roman"/>
                <a:sym typeface="Times New Roman"/>
              </a:rPr>
              <a:t>Applications of image compression include:</a:t>
            </a:r>
            <a:endParaRPr sz="1758">
              <a:solidFill>
                <a:srgbClr val="292929"/>
              </a:solidFill>
              <a:highlight>
                <a:srgbClr val="FFFFFF"/>
              </a:highlight>
              <a:latin typeface="Times New Roman"/>
              <a:ea typeface="Times New Roman"/>
              <a:cs typeface="Times New Roman"/>
              <a:sym typeface="Times New Roman"/>
            </a:endParaRPr>
          </a:p>
          <a:p>
            <a:pPr indent="0" lvl="0" marL="457200" rtl="0" algn="l">
              <a:lnSpc>
                <a:spcPct val="80000"/>
              </a:lnSpc>
              <a:spcBef>
                <a:spcPts val="3200"/>
              </a:spcBef>
              <a:spcAft>
                <a:spcPts val="0"/>
              </a:spcAft>
              <a:buNone/>
            </a:pPr>
            <a:r>
              <a:rPr b="1" lang="en" sz="1400">
                <a:solidFill>
                  <a:srgbClr val="292929"/>
                </a:solidFill>
                <a:highlight>
                  <a:srgbClr val="00FF00"/>
                </a:highlight>
                <a:latin typeface="Times New Roman"/>
                <a:ea typeface="Times New Roman"/>
                <a:cs typeface="Times New Roman"/>
                <a:sym typeface="Times New Roman"/>
              </a:rPr>
              <a:t>Storage</a:t>
            </a:r>
            <a:r>
              <a:rPr lang="en" sz="1400">
                <a:solidFill>
                  <a:srgbClr val="292929"/>
                </a:solidFill>
                <a:highlight>
                  <a:srgbClr val="FFFFFF"/>
                </a:highlight>
                <a:latin typeface="Times New Roman"/>
                <a:ea typeface="Times New Roman"/>
                <a:cs typeface="Times New Roman"/>
                <a:sym typeface="Times New Roman"/>
              </a:rPr>
              <a:t> — the compressed data takes up less disk space, which is particularly useful for archiving detailed images, such as medical images.</a:t>
            </a:r>
            <a:endParaRPr sz="1400">
              <a:solidFill>
                <a:srgbClr val="292929"/>
              </a:solidFill>
              <a:highlight>
                <a:srgbClr val="FFFFFF"/>
              </a:highlight>
              <a:latin typeface="Times New Roman"/>
              <a:ea typeface="Times New Roman"/>
              <a:cs typeface="Times New Roman"/>
              <a:sym typeface="Times New Roman"/>
            </a:endParaRPr>
          </a:p>
          <a:p>
            <a:pPr indent="0" lvl="0" marL="457200" rtl="0" algn="l">
              <a:lnSpc>
                <a:spcPct val="80000"/>
              </a:lnSpc>
              <a:spcBef>
                <a:spcPts val="1700"/>
              </a:spcBef>
              <a:spcAft>
                <a:spcPts val="0"/>
              </a:spcAft>
              <a:buNone/>
            </a:pPr>
            <a:r>
              <a:rPr b="1" lang="en" sz="1400">
                <a:solidFill>
                  <a:srgbClr val="292929"/>
                </a:solidFill>
                <a:highlight>
                  <a:srgbClr val="00FF00"/>
                </a:highlight>
                <a:latin typeface="Times New Roman"/>
                <a:ea typeface="Times New Roman"/>
                <a:cs typeface="Times New Roman"/>
                <a:sym typeface="Times New Roman"/>
              </a:rPr>
              <a:t>Principal component analysis (PCA)</a:t>
            </a:r>
            <a:r>
              <a:rPr lang="en" sz="1400">
                <a:solidFill>
                  <a:srgbClr val="292929"/>
                </a:solidFill>
                <a:highlight>
                  <a:srgbClr val="FFFFFF"/>
                </a:highlight>
                <a:latin typeface="Times New Roman"/>
                <a:ea typeface="Times New Roman"/>
                <a:cs typeface="Times New Roman"/>
                <a:sym typeface="Times New Roman"/>
              </a:rPr>
              <a:t> — image compression methods that extract the most significant components of an image are used for extracting or summarizing features and analyzing data.</a:t>
            </a:r>
            <a:endParaRPr sz="1400">
              <a:solidFill>
                <a:srgbClr val="292929"/>
              </a:solidFill>
              <a:highlight>
                <a:srgbClr val="FFFFFF"/>
              </a:highlight>
              <a:latin typeface="Times New Roman"/>
              <a:ea typeface="Times New Roman"/>
              <a:cs typeface="Times New Roman"/>
              <a:sym typeface="Times New Roman"/>
            </a:endParaRPr>
          </a:p>
          <a:p>
            <a:pPr indent="0" lvl="0" marL="457200" rtl="0" algn="l">
              <a:lnSpc>
                <a:spcPct val="80000"/>
              </a:lnSpc>
              <a:spcBef>
                <a:spcPts val="1700"/>
              </a:spcBef>
              <a:spcAft>
                <a:spcPts val="0"/>
              </a:spcAft>
              <a:buNone/>
            </a:pPr>
            <a:r>
              <a:rPr b="1" lang="en" sz="1400">
                <a:solidFill>
                  <a:srgbClr val="292929"/>
                </a:solidFill>
                <a:highlight>
                  <a:srgbClr val="00FF00"/>
                </a:highlight>
                <a:latin typeface="Times New Roman"/>
                <a:ea typeface="Times New Roman"/>
                <a:cs typeface="Times New Roman"/>
                <a:sym typeface="Times New Roman"/>
              </a:rPr>
              <a:t>Standardization</a:t>
            </a:r>
            <a:r>
              <a:rPr lang="en" sz="1400">
                <a:solidFill>
                  <a:srgbClr val="292929"/>
                </a:solidFill>
                <a:highlight>
                  <a:srgbClr val="00FF00"/>
                </a:highlight>
                <a:latin typeface="Times New Roman"/>
                <a:ea typeface="Times New Roman"/>
                <a:cs typeface="Times New Roman"/>
                <a:sym typeface="Times New Roman"/>
              </a:rPr>
              <a:t> </a:t>
            </a:r>
            <a:r>
              <a:rPr lang="en" sz="1400">
                <a:solidFill>
                  <a:srgbClr val="292929"/>
                </a:solidFill>
                <a:highlight>
                  <a:srgbClr val="FFFFFF"/>
                </a:highlight>
                <a:latin typeface="Times New Roman"/>
                <a:ea typeface="Times New Roman"/>
                <a:cs typeface="Times New Roman"/>
                <a:sym typeface="Times New Roman"/>
              </a:rPr>
              <a:t>— in some cases, sets of images must conform to a standard size and format, requiring compression of all images into the same size, shape and resolution. For example, records maintained by security and government agencies require standardized images.</a:t>
            </a:r>
            <a:endParaRPr sz="1400">
              <a:solidFill>
                <a:srgbClr val="292929"/>
              </a:solidFill>
              <a:highlight>
                <a:srgbClr val="FFFFFF"/>
              </a:highlight>
              <a:latin typeface="Times New Roman"/>
              <a:ea typeface="Times New Roman"/>
              <a:cs typeface="Times New Roman"/>
              <a:sym typeface="Times New Roman"/>
            </a:endParaRPr>
          </a:p>
          <a:p>
            <a:pPr indent="0" lvl="0" marL="457200" rtl="0" algn="l">
              <a:lnSpc>
                <a:spcPct val="198181"/>
              </a:lnSpc>
              <a:spcBef>
                <a:spcPts val="0"/>
              </a:spcBef>
              <a:spcAft>
                <a:spcPts val="0"/>
              </a:spcAft>
              <a:buNone/>
            </a:pPr>
            <a:r>
              <a:t/>
            </a:r>
            <a:endParaRPr sz="1500">
              <a:solidFill>
                <a:srgbClr val="292929"/>
              </a:solidFill>
              <a:highlight>
                <a:srgbClr val="FFFFFF"/>
              </a:highlight>
              <a:latin typeface="Georgia"/>
              <a:ea typeface="Georgia"/>
              <a:cs typeface="Georgia"/>
              <a:sym typeface="Georgia"/>
            </a:endParaRPr>
          </a:p>
        </p:txBody>
      </p:sp>
      <p:pic>
        <p:nvPicPr>
          <p:cNvPr id="135" name="Google Shape;135;p19"/>
          <p:cNvPicPr preferRelativeResize="0"/>
          <p:nvPr/>
        </p:nvPicPr>
        <p:blipFill rotWithShape="1">
          <a:blip r:embed="rId3">
            <a:alphaModFix/>
          </a:blip>
          <a:srcRect b="0" l="0" r="0" t="0"/>
          <a:stretch/>
        </p:blipFill>
        <p:spPr>
          <a:xfrm>
            <a:off x="7956954" y="-5"/>
            <a:ext cx="1187048" cy="41135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0"/>
          <p:cNvSpPr txBox="1"/>
          <p:nvPr>
            <p:ph type="title"/>
          </p:nvPr>
        </p:nvSpPr>
        <p:spPr>
          <a:xfrm>
            <a:off x="729450" y="10897"/>
            <a:ext cx="7688700" cy="560700"/>
          </a:xfrm>
          <a:prstGeom prst="rect">
            <a:avLst/>
          </a:prstGeom>
        </p:spPr>
        <p:txBody>
          <a:bodyPr anchorCtr="0" anchor="t" bIns="91425" lIns="91425" spcFirstLastPara="1" rIns="91425" wrap="square" tIns="91425">
            <a:normAutofit fontScale="90000"/>
          </a:bodyPr>
          <a:lstStyle/>
          <a:p>
            <a:pPr indent="0" lvl="0" marL="0" rtl="0" algn="l">
              <a:lnSpc>
                <a:spcPct val="117391"/>
              </a:lnSpc>
              <a:spcBef>
                <a:spcPts val="4500"/>
              </a:spcBef>
              <a:spcAft>
                <a:spcPts val="0"/>
              </a:spcAft>
              <a:buNone/>
            </a:pPr>
            <a:r>
              <a:rPr b="0" lang="en" sz="2361">
                <a:solidFill>
                  <a:srgbClr val="292929"/>
                </a:solidFill>
                <a:highlight>
                  <a:srgbClr val="FFFFFF"/>
                </a:highlight>
                <a:latin typeface="Times New Roman"/>
                <a:ea typeface="Times New Roman"/>
                <a:cs typeface="Times New Roman"/>
                <a:sym typeface="Times New Roman"/>
              </a:rPr>
              <a:t>Image Compression with Deep Learning</a:t>
            </a:r>
            <a:endParaRPr b="0" sz="2361">
              <a:solidFill>
                <a:srgbClr val="292929"/>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
        <p:nvSpPr>
          <p:cNvPr id="141" name="Google Shape;141;p20"/>
          <p:cNvSpPr txBox="1"/>
          <p:nvPr>
            <p:ph idx="1" type="body"/>
          </p:nvPr>
        </p:nvSpPr>
        <p:spPr>
          <a:xfrm>
            <a:off x="729450" y="426600"/>
            <a:ext cx="7688700" cy="4717200"/>
          </a:xfrm>
          <a:prstGeom prst="rect">
            <a:avLst/>
          </a:prstGeom>
        </p:spPr>
        <p:txBody>
          <a:bodyPr anchorCtr="0" anchor="t" bIns="91425" lIns="91425" spcFirstLastPara="1" rIns="91425" wrap="square" tIns="91425">
            <a:noAutofit/>
          </a:bodyPr>
          <a:lstStyle/>
          <a:p>
            <a:pPr indent="0" lvl="0" marL="0" rtl="0" algn="l">
              <a:lnSpc>
                <a:spcPct val="80000"/>
              </a:lnSpc>
              <a:spcBef>
                <a:spcPts val="1400"/>
              </a:spcBef>
              <a:spcAft>
                <a:spcPts val="0"/>
              </a:spcAft>
              <a:buSzPts val="1018"/>
              <a:buNone/>
            </a:pPr>
            <a:r>
              <a:rPr lang="en" sz="1400">
                <a:solidFill>
                  <a:srgbClr val="292929"/>
                </a:solidFill>
                <a:highlight>
                  <a:srgbClr val="FFFFFF"/>
                </a:highlight>
                <a:latin typeface="Times New Roman"/>
                <a:ea typeface="Times New Roman"/>
                <a:cs typeface="Times New Roman"/>
                <a:sym typeface="Times New Roman"/>
              </a:rPr>
              <a:t>Deep Learning (DL) has been used for image compression since the 1980s, and has evolved to include techniques such as </a:t>
            </a:r>
            <a:r>
              <a:rPr lang="en" sz="1400">
                <a:solidFill>
                  <a:srgbClr val="4C1130"/>
                </a:solidFill>
                <a:highlight>
                  <a:srgbClr val="00FFFF"/>
                </a:highlight>
                <a:latin typeface="Times New Roman"/>
                <a:ea typeface="Times New Roman"/>
                <a:cs typeface="Times New Roman"/>
                <a:sym typeface="Times New Roman"/>
              </a:rPr>
              <a:t>multi-layer perceptrons, random neural networks, convolutional neural networks and generative adversarial networks.</a:t>
            </a:r>
            <a:endParaRPr sz="1400">
              <a:solidFill>
                <a:srgbClr val="4C1130"/>
              </a:solidFill>
              <a:highlight>
                <a:srgbClr val="00FFFF"/>
              </a:highlight>
              <a:latin typeface="Times New Roman"/>
              <a:ea typeface="Times New Roman"/>
              <a:cs typeface="Times New Roman"/>
              <a:sym typeface="Times New Roman"/>
            </a:endParaRPr>
          </a:p>
          <a:p>
            <a:pPr indent="0" lvl="0" marL="0" rtl="0" algn="l">
              <a:lnSpc>
                <a:spcPct val="80000"/>
              </a:lnSpc>
              <a:spcBef>
                <a:spcPts val="1400"/>
              </a:spcBef>
              <a:spcAft>
                <a:spcPts val="0"/>
              </a:spcAft>
              <a:buSzPts val="1018"/>
              <a:buNone/>
            </a:pPr>
            <a:r>
              <a:t/>
            </a:r>
            <a:endParaRPr sz="1400">
              <a:solidFill>
                <a:srgbClr val="4C1130"/>
              </a:solidFill>
              <a:highlight>
                <a:srgbClr val="00FFFF"/>
              </a:highlight>
              <a:latin typeface="Times New Roman"/>
              <a:ea typeface="Times New Roman"/>
              <a:cs typeface="Times New Roman"/>
              <a:sym typeface="Times New Roman"/>
            </a:endParaRPr>
          </a:p>
          <a:p>
            <a:pPr indent="0" lvl="0" marL="0" rtl="0" algn="l">
              <a:lnSpc>
                <a:spcPct val="80000"/>
              </a:lnSpc>
              <a:spcBef>
                <a:spcPts val="1400"/>
              </a:spcBef>
              <a:spcAft>
                <a:spcPts val="0"/>
              </a:spcAft>
              <a:buSzPts val="1018"/>
              <a:buNone/>
            </a:pPr>
            <a:r>
              <a:rPr lang="en" sz="1400">
                <a:solidFill>
                  <a:srgbClr val="292929"/>
                </a:solidFill>
                <a:highlight>
                  <a:srgbClr val="00FF00"/>
                </a:highlight>
                <a:latin typeface="Times New Roman"/>
                <a:ea typeface="Times New Roman"/>
                <a:cs typeface="Times New Roman"/>
                <a:sym typeface="Times New Roman"/>
              </a:rPr>
              <a:t>Multi-Layer Perceptrons:</a:t>
            </a:r>
            <a:r>
              <a:rPr lang="en" sz="1400">
                <a:solidFill>
                  <a:srgbClr val="292929"/>
                </a:solidFill>
                <a:highlight>
                  <a:srgbClr val="FFFFFF"/>
                </a:highlight>
                <a:latin typeface="Times New Roman"/>
                <a:ea typeface="Times New Roman"/>
                <a:cs typeface="Times New Roman"/>
                <a:sym typeface="Times New Roman"/>
              </a:rPr>
              <a:t> Multi-layer perceptrons (MLPs) have a hidden layer (or layers) or neurons sandwiched between a layer of input neurons and a layer of output neurons. Theoretically, MLPs with multiple hidden layers are useful for dimension reduction and data compression. Image compression with MLPs involves a unitary transformation of the entire spatial data.  </a:t>
            </a:r>
            <a:endParaRPr sz="1400">
              <a:solidFill>
                <a:srgbClr val="292929"/>
              </a:solidFill>
              <a:highlight>
                <a:srgbClr val="FFFFFF"/>
              </a:highlight>
              <a:latin typeface="Times New Roman"/>
              <a:ea typeface="Times New Roman"/>
              <a:cs typeface="Times New Roman"/>
              <a:sym typeface="Times New Roman"/>
            </a:endParaRPr>
          </a:p>
          <a:p>
            <a:pPr indent="0" lvl="0" marL="0" rtl="0" algn="l">
              <a:lnSpc>
                <a:spcPct val="80000"/>
              </a:lnSpc>
              <a:spcBef>
                <a:spcPts val="1400"/>
              </a:spcBef>
              <a:spcAft>
                <a:spcPts val="0"/>
              </a:spcAft>
              <a:buSzPts val="1018"/>
              <a:buNone/>
            </a:pPr>
            <a:r>
              <a:rPr lang="en" sz="1400">
                <a:solidFill>
                  <a:srgbClr val="292929"/>
                </a:solidFill>
                <a:highlight>
                  <a:srgbClr val="FFFFFF"/>
                </a:highlight>
                <a:latin typeface="Times New Roman"/>
                <a:ea typeface="Times New Roman"/>
                <a:cs typeface="Times New Roman"/>
                <a:sym typeface="Times New Roman"/>
              </a:rPr>
              <a:t> </a:t>
            </a:r>
            <a:r>
              <a:rPr lang="en" sz="1400">
                <a:solidFill>
                  <a:srgbClr val="292929"/>
                </a:solidFill>
                <a:highlight>
                  <a:srgbClr val="00FF00"/>
                </a:highlight>
                <a:latin typeface="Times New Roman"/>
                <a:ea typeface="Times New Roman"/>
                <a:cs typeface="Times New Roman"/>
                <a:sym typeface="Times New Roman"/>
              </a:rPr>
              <a:t>Convolutional Neural Networks: </a:t>
            </a:r>
            <a:r>
              <a:rPr lang="en" sz="1400">
                <a:solidFill>
                  <a:srgbClr val="292929"/>
                </a:solidFill>
                <a:highlight>
                  <a:srgbClr val="FFFFFF"/>
                </a:highlight>
                <a:latin typeface="Times New Roman"/>
                <a:ea typeface="Times New Roman"/>
                <a:cs typeface="Times New Roman"/>
                <a:sym typeface="Times New Roman"/>
              </a:rPr>
              <a:t>Convolutional Neural Network(CNN)offer enhanced compression artifact reduction and super-resolution performance compared with traditional computer vision models. The convolution operations of CNNs allow them to determine how neighbouring pixels correlate. Cascaded convolution operations mirror the properties of complex images.    </a:t>
            </a:r>
            <a:endParaRPr sz="1400">
              <a:solidFill>
                <a:srgbClr val="292929"/>
              </a:solidFill>
              <a:highlight>
                <a:srgbClr val="FFFFFF"/>
              </a:highlight>
              <a:latin typeface="Times New Roman"/>
              <a:ea typeface="Times New Roman"/>
              <a:cs typeface="Times New Roman"/>
              <a:sym typeface="Times New Roman"/>
            </a:endParaRPr>
          </a:p>
          <a:p>
            <a:pPr indent="0" lvl="0" marL="0" rtl="0" algn="l">
              <a:lnSpc>
                <a:spcPct val="80000"/>
              </a:lnSpc>
              <a:spcBef>
                <a:spcPts val="1400"/>
              </a:spcBef>
              <a:spcAft>
                <a:spcPts val="0"/>
              </a:spcAft>
              <a:buSzPts val="1018"/>
              <a:buNone/>
            </a:pPr>
            <a:r>
              <a:t/>
            </a:r>
            <a:endParaRPr sz="1400">
              <a:solidFill>
                <a:srgbClr val="292929"/>
              </a:solidFill>
              <a:highlight>
                <a:srgbClr val="FFFFFF"/>
              </a:highlight>
              <a:latin typeface="Times New Roman"/>
              <a:ea typeface="Times New Roman"/>
              <a:cs typeface="Times New Roman"/>
              <a:sym typeface="Times New Roman"/>
            </a:endParaRPr>
          </a:p>
          <a:p>
            <a:pPr indent="0" lvl="0" marL="0" rtl="0" algn="l">
              <a:lnSpc>
                <a:spcPct val="80000"/>
              </a:lnSpc>
              <a:spcBef>
                <a:spcPts val="1400"/>
              </a:spcBef>
              <a:spcAft>
                <a:spcPts val="0"/>
              </a:spcAft>
              <a:buSzPts val="1018"/>
              <a:buNone/>
            </a:pPr>
            <a:r>
              <a:rPr lang="en" sz="1400">
                <a:solidFill>
                  <a:srgbClr val="292929"/>
                </a:solidFill>
                <a:highlight>
                  <a:srgbClr val="FFFFFF"/>
                </a:highlight>
                <a:latin typeface="Times New Roman"/>
                <a:ea typeface="Times New Roman"/>
                <a:cs typeface="Times New Roman"/>
                <a:sym typeface="Times New Roman"/>
              </a:rPr>
              <a:t> </a:t>
            </a:r>
            <a:r>
              <a:rPr lang="en" sz="1400">
                <a:solidFill>
                  <a:srgbClr val="292929"/>
                </a:solidFill>
                <a:highlight>
                  <a:srgbClr val="00FF00"/>
                </a:highlight>
                <a:latin typeface="Times New Roman"/>
                <a:ea typeface="Times New Roman"/>
                <a:cs typeface="Times New Roman"/>
                <a:sym typeface="Times New Roman"/>
              </a:rPr>
              <a:t>Generative Adversarial Networks: </a:t>
            </a:r>
            <a:r>
              <a:rPr lang="en" sz="1400">
                <a:solidFill>
                  <a:srgbClr val="292929"/>
                </a:solidFill>
                <a:highlight>
                  <a:srgbClr val="FFFFFF"/>
                </a:highlight>
                <a:latin typeface="Times New Roman"/>
                <a:ea typeface="Times New Roman"/>
                <a:cs typeface="Times New Roman"/>
                <a:sym typeface="Times New Roman"/>
              </a:rPr>
              <a:t>GAN image compression involves reconstructing a compressed image in a tiny feature space, based on the features from the input image. The main advantage of GANs over CNNs in terms of image compression is adversarial loss, which improves the quality of the output image. The opposing networks are trained together, against each other, enhancing the performance of the image generation model.</a:t>
            </a:r>
            <a:endParaRPr sz="1400">
              <a:solidFill>
                <a:srgbClr val="292929"/>
              </a:solidFill>
              <a:highlight>
                <a:srgbClr val="00FF00"/>
              </a:highlight>
              <a:latin typeface="Times New Roman"/>
              <a:ea typeface="Times New Roman"/>
              <a:cs typeface="Times New Roman"/>
              <a:sym typeface="Times New Roman"/>
            </a:endParaRPr>
          </a:p>
          <a:p>
            <a:pPr indent="0" lvl="0" marL="0" rtl="0" algn="l">
              <a:lnSpc>
                <a:spcPct val="95000"/>
              </a:lnSpc>
              <a:spcBef>
                <a:spcPts val="0"/>
              </a:spcBef>
              <a:spcAft>
                <a:spcPts val="0"/>
              </a:spcAft>
              <a:buSzPts val="1018"/>
              <a:buNone/>
            </a:pPr>
            <a:r>
              <a:t/>
            </a:r>
            <a:endParaRPr sz="1217">
              <a:solidFill>
                <a:srgbClr val="000000"/>
              </a:solidFill>
              <a:latin typeface="Arial"/>
              <a:ea typeface="Arial"/>
              <a:cs typeface="Arial"/>
              <a:sym typeface="Arial"/>
            </a:endParaRPr>
          </a:p>
          <a:p>
            <a:pPr indent="0" lvl="0" marL="0" rtl="0" algn="l">
              <a:lnSpc>
                <a:spcPct val="80000"/>
              </a:lnSpc>
              <a:spcBef>
                <a:spcPts val="1400"/>
              </a:spcBef>
              <a:spcAft>
                <a:spcPts val="0"/>
              </a:spcAft>
              <a:buSzPts val="1018"/>
              <a:buNone/>
            </a:pPr>
            <a:r>
              <a:t/>
            </a:r>
            <a:endParaRPr sz="1679">
              <a:solidFill>
                <a:srgbClr val="292929"/>
              </a:solidFill>
              <a:highlight>
                <a:srgbClr val="FFFFFF"/>
              </a:highlight>
              <a:latin typeface="Georgia"/>
              <a:ea typeface="Georgia"/>
              <a:cs typeface="Georgia"/>
              <a:sym typeface="Georgia"/>
            </a:endParaRPr>
          </a:p>
          <a:p>
            <a:pPr indent="0" lvl="0" marL="0" rtl="0" algn="l">
              <a:lnSpc>
                <a:spcPct val="80000"/>
              </a:lnSpc>
              <a:spcBef>
                <a:spcPts val="0"/>
              </a:spcBef>
              <a:spcAft>
                <a:spcPts val="1200"/>
              </a:spcAft>
              <a:buSzPts val="1018"/>
              <a:buNone/>
            </a:pPr>
            <a:r>
              <a:t/>
            </a:r>
            <a:endParaRPr sz="1217">
              <a:solidFill>
                <a:srgbClr val="000000"/>
              </a:solidFill>
              <a:latin typeface="Arial"/>
              <a:ea typeface="Arial"/>
              <a:cs typeface="Arial"/>
              <a:sym typeface="Arial"/>
            </a:endParaRPr>
          </a:p>
        </p:txBody>
      </p:sp>
      <p:pic>
        <p:nvPicPr>
          <p:cNvPr id="142" name="Google Shape;142;p20"/>
          <p:cNvPicPr preferRelativeResize="0"/>
          <p:nvPr/>
        </p:nvPicPr>
        <p:blipFill rotWithShape="1">
          <a:blip r:embed="rId3">
            <a:alphaModFix/>
          </a:blip>
          <a:srcRect b="0" l="0" r="0" t="0"/>
          <a:stretch/>
        </p:blipFill>
        <p:spPr>
          <a:xfrm>
            <a:off x="7956954" y="-5"/>
            <a:ext cx="1187048" cy="41135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21"/>
          <p:cNvSpPr txBox="1"/>
          <p:nvPr>
            <p:ph type="title"/>
          </p:nvPr>
        </p:nvSpPr>
        <p:spPr>
          <a:xfrm>
            <a:off x="412550" y="0"/>
            <a:ext cx="7688700" cy="535200"/>
          </a:xfrm>
          <a:prstGeom prst="rect">
            <a:avLst/>
          </a:prstGeom>
        </p:spPr>
        <p:txBody>
          <a:bodyPr anchorCtr="0" anchor="t" bIns="91425" lIns="91425" spcFirstLastPara="1" rIns="91425" wrap="square" tIns="91425">
            <a:noAutofit/>
          </a:bodyPr>
          <a:lstStyle/>
          <a:p>
            <a:pPr indent="0" lvl="0" marL="0" rtl="0" algn="l">
              <a:lnSpc>
                <a:spcPct val="123529"/>
              </a:lnSpc>
              <a:spcBef>
                <a:spcPts val="2900"/>
              </a:spcBef>
              <a:spcAft>
                <a:spcPts val="0"/>
              </a:spcAft>
              <a:buSzPts val="990"/>
              <a:buNone/>
            </a:pPr>
            <a:r>
              <a:rPr lang="en" sz="1800">
                <a:solidFill>
                  <a:srgbClr val="292929"/>
                </a:solidFill>
                <a:highlight>
                  <a:srgbClr val="FFFFFF"/>
                </a:highlight>
                <a:latin typeface="Times New Roman"/>
                <a:ea typeface="Times New Roman"/>
                <a:cs typeface="Times New Roman"/>
                <a:sym typeface="Times New Roman"/>
              </a:rPr>
              <a:t>Convolutional Neural Networks:</a:t>
            </a:r>
            <a:endParaRPr sz="1800">
              <a:solidFill>
                <a:srgbClr val="292929"/>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SzPts val="990"/>
              <a:buNone/>
            </a:pPr>
            <a:r>
              <a:t/>
            </a:r>
            <a:endParaRPr sz="2340"/>
          </a:p>
        </p:txBody>
      </p:sp>
      <p:sp>
        <p:nvSpPr>
          <p:cNvPr id="148" name="Google Shape;148;p21"/>
          <p:cNvSpPr txBox="1"/>
          <p:nvPr>
            <p:ph idx="1" type="body"/>
          </p:nvPr>
        </p:nvSpPr>
        <p:spPr>
          <a:xfrm>
            <a:off x="729450" y="535200"/>
            <a:ext cx="7688700" cy="46083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lang="en" sz="1400">
                <a:solidFill>
                  <a:srgbClr val="222222"/>
                </a:solidFill>
                <a:highlight>
                  <a:srgbClr val="FFFFFF"/>
                </a:highlight>
                <a:latin typeface="Times New Roman"/>
                <a:ea typeface="Times New Roman"/>
                <a:cs typeface="Times New Roman"/>
                <a:sym typeface="Times New Roman"/>
              </a:rPr>
              <a:t>Convolutional neural networks (CNN) – the concept behind recent breakthroughs and developments in deep learning.</a:t>
            </a:r>
            <a:endParaRPr sz="1400">
              <a:solidFill>
                <a:srgbClr val="222222"/>
              </a:solidFill>
              <a:highlight>
                <a:srgbClr val="FFFFFF"/>
              </a:highlight>
              <a:latin typeface="Times New Roman"/>
              <a:ea typeface="Times New Roman"/>
              <a:cs typeface="Times New Roman"/>
              <a:sym typeface="Times New Roman"/>
            </a:endParaRPr>
          </a:p>
          <a:p>
            <a:pPr indent="0" lvl="0" marL="0" rtl="0" algn="l">
              <a:lnSpc>
                <a:spcPct val="100000"/>
              </a:lnSpc>
              <a:spcBef>
                <a:spcPts val="1200"/>
              </a:spcBef>
              <a:spcAft>
                <a:spcPts val="0"/>
              </a:spcAft>
              <a:buNone/>
            </a:pPr>
            <a:r>
              <a:rPr lang="en" sz="1400">
                <a:solidFill>
                  <a:srgbClr val="222222"/>
                </a:solidFill>
                <a:highlight>
                  <a:srgbClr val="FFFFFF"/>
                </a:highlight>
                <a:latin typeface="Times New Roman"/>
                <a:ea typeface="Times New Roman"/>
                <a:cs typeface="Times New Roman"/>
                <a:sym typeface="Times New Roman"/>
              </a:rPr>
              <a:t>CNNs have broken the mold and ascended the throne to become the state-of-the-art </a:t>
            </a:r>
            <a:r>
              <a:rPr lang="en" sz="1400">
                <a:solidFill>
                  <a:srgbClr val="007BFF"/>
                </a:solidFill>
                <a:highlight>
                  <a:srgbClr val="FFFFFF"/>
                </a:highlight>
                <a:uFill>
                  <a:noFill/>
                </a:uFill>
                <a:latin typeface="Times New Roman"/>
                <a:ea typeface="Times New Roman"/>
                <a:cs typeface="Times New Roman"/>
                <a:sym typeface="Times New Roman"/>
                <a:hlinkClick r:id="rId3">
                  <a:extLst>
                    <a:ext uri="{A12FA001-AC4F-418D-AE19-62706E023703}">
                      <ahyp:hlinkClr val="tx"/>
                    </a:ext>
                  </a:extLst>
                </a:hlinkClick>
              </a:rPr>
              <a:t>computer vision</a:t>
            </a:r>
            <a:r>
              <a:rPr lang="en" sz="1400">
                <a:solidFill>
                  <a:srgbClr val="222222"/>
                </a:solidFill>
                <a:highlight>
                  <a:srgbClr val="FFFFFF"/>
                </a:highlight>
                <a:latin typeface="Times New Roman"/>
                <a:ea typeface="Times New Roman"/>
                <a:cs typeface="Times New Roman"/>
                <a:sym typeface="Times New Roman"/>
              </a:rPr>
              <a:t> technique. Among the different types of </a:t>
            </a:r>
            <a:r>
              <a:rPr lang="en" sz="1400">
                <a:solidFill>
                  <a:srgbClr val="007BFF"/>
                </a:solidFill>
                <a:highlight>
                  <a:srgbClr val="FFFFFF"/>
                </a:highlight>
                <a:uFill>
                  <a:noFill/>
                </a:uFill>
                <a:latin typeface="Times New Roman"/>
                <a:ea typeface="Times New Roman"/>
                <a:cs typeface="Times New Roman"/>
                <a:sym typeface="Times New Roman"/>
                <a:hlinkClick r:id="rId4">
                  <a:extLst>
                    <a:ext uri="{A12FA001-AC4F-418D-AE19-62706E023703}">
                      <ahyp:hlinkClr val="tx"/>
                    </a:ext>
                  </a:extLst>
                </a:hlinkClick>
              </a:rPr>
              <a:t>neural networks</a:t>
            </a:r>
            <a:r>
              <a:rPr lang="en" sz="1400">
                <a:solidFill>
                  <a:srgbClr val="222222"/>
                </a:solidFill>
                <a:highlight>
                  <a:srgbClr val="FFFFFF"/>
                </a:highlight>
                <a:latin typeface="Times New Roman"/>
                <a:ea typeface="Times New Roman"/>
                <a:cs typeface="Times New Roman"/>
                <a:sym typeface="Times New Roman"/>
              </a:rPr>
              <a:t> (others include recurrent neural networks (RNN), long short term memory (LSTM), artificial neural networks (ANN), etc.), CNNs are easily the most popular.</a:t>
            </a:r>
            <a:endParaRPr sz="1400">
              <a:solidFill>
                <a:srgbClr val="222222"/>
              </a:solidFill>
              <a:highlight>
                <a:srgbClr val="FFFFFF"/>
              </a:highlight>
              <a:latin typeface="Times New Roman"/>
              <a:ea typeface="Times New Roman"/>
              <a:cs typeface="Times New Roman"/>
              <a:sym typeface="Times New Roman"/>
            </a:endParaRPr>
          </a:p>
          <a:p>
            <a:pPr indent="0" lvl="0" marL="0" rtl="0" algn="l">
              <a:lnSpc>
                <a:spcPct val="100000"/>
              </a:lnSpc>
              <a:spcBef>
                <a:spcPts val="1200"/>
              </a:spcBef>
              <a:spcAft>
                <a:spcPts val="0"/>
              </a:spcAft>
              <a:buNone/>
            </a:pPr>
            <a:r>
              <a:rPr lang="en" sz="1400">
                <a:solidFill>
                  <a:srgbClr val="222222"/>
                </a:solidFill>
                <a:highlight>
                  <a:srgbClr val="FFFFFF"/>
                </a:highlight>
                <a:latin typeface="Times New Roman"/>
                <a:ea typeface="Times New Roman"/>
                <a:cs typeface="Times New Roman"/>
                <a:sym typeface="Times New Roman"/>
              </a:rPr>
              <a:t>These convolutional neural network models are ubiquitous in the image data space. They work phenomenally well on computer vision tasks like image classification, object detection, image recognition, etc.</a:t>
            </a:r>
            <a:endParaRPr sz="1400">
              <a:solidFill>
                <a:srgbClr val="222222"/>
              </a:solidFill>
              <a:highlight>
                <a:srgbClr val="FFFFFF"/>
              </a:highlight>
              <a:latin typeface="Times New Roman"/>
              <a:ea typeface="Times New Roman"/>
              <a:cs typeface="Times New Roman"/>
              <a:sym typeface="Times New Roman"/>
            </a:endParaRPr>
          </a:p>
          <a:p>
            <a:pPr indent="0" lvl="0" marL="0" rtl="0" algn="l">
              <a:lnSpc>
                <a:spcPct val="100000"/>
              </a:lnSpc>
              <a:spcBef>
                <a:spcPts val="1200"/>
              </a:spcBef>
              <a:spcAft>
                <a:spcPts val="0"/>
              </a:spcAft>
              <a:buNone/>
            </a:pPr>
            <a:r>
              <a:rPr lang="en" sz="1400">
                <a:solidFill>
                  <a:srgbClr val="292929"/>
                </a:solidFill>
                <a:highlight>
                  <a:srgbClr val="FFFFFF"/>
                </a:highlight>
                <a:latin typeface="Times New Roman"/>
                <a:ea typeface="Times New Roman"/>
                <a:cs typeface="Times New Roman"/>
                <a:sym typeface="Times New Roman"/>
              </a:rPr>
              <a:t>it is challenging to incorporate a CNN model throughout the image compression process, as it requires gradient descent algorithms and backpropagation, which are challenging to incorporate in end-to-end image compression.</a:t>
            </a:r>
            <a:endParaRPr sz="1400">
              <a:solidFill>
                <a:srgbClr val="292929"/>
              </a:solidFill>
              <a:highlight>
                <a:srgbClr val="FFFFFF"/>
              </a:highlight>
              <a:latin typeface="Times New Roman"/>
              <a:ea typeface="Times New Roman"/>
              <a:cs typeface="Times New Roman"/>
              <a:sym typeface="Times New Roman"/>
            </a:endParaRPr>
          </a:p>
          <a:p>
            <a:pPr indent="0" lvl="0" marL="0" rtl="0" algn="l">
              <a:lnSpc>
                <a:spcPct val="100000"/>
              </a:lnSpc>
              <a:spcBef>
                <a:spcPts val="1200"/>
              </a:spcBef>
              <a:spcAft>
                <a:spcPts val="0"/>
              </a:spcAft>
              <a:buNone/>
            </a:pPr>
            <a:r>
              <a:rPr lang="en" sz="1400">
                <a:solidFill>
                  <a:srgbClr val="292929"/>
                </a:solidFill>
                <a:highlight>
                  <a:srgbClr val="FFFFFF"/>
                </a:highlight>
                <a:latin typeface="Times New Roman"/>
                <a:ea typeface="Times New Roman"/>
                <a:cs typeface="Times New Roman"/>
                <a:sym typeface="Times New Roman"/>
              </a:rPr>
              <a:t>The first implementation of CNNs for image compression was in 2016, with an algorithm consisting of an analysis module and a synthesis module. The analysis module consists of convolution, divisive, and subsampling normalization stages. Each stage begins with an affine convolution, produces downsampled output, and then uses Generalized Divisive Normalization (GDN) to calculate the downsampled signals.</a:t>
            </a:r>
            <a:endParaRPr sz="1400">
              <a:solidFill>
                <a:srgbClr val="292929"/>
              </a:solidFill>
              <a:highlight>
                <a:srgbClr val="FFFFFF"/>
              </a:highlight>
              <a:latin typeface="Times New Roman"/>
              <a:ea typeface="Times New Roman"/>
              <a:cs typeface="Times New Roman"/>
              <a:sym typeface="Times New Roman"/>
            </a:endParaRPr>
          </a:p>
          <a:p>
            <a:pPr indent="0" lvl="0" marL="0" rtl="0" algn="l">
              <a:lnSpc>
                <a:spcPct val="100000"/>
              </a:lnSpc>
              <a:spcBef>
                <a:spcPts val="1200"/>
              </a:spcBef>
              <a:spcAft>
                <a:spcPts val="1200"/>
              </a:spcAft>
              <a:buNone/>
            </a:pPr>
            <a:r>
              <a:t/>
            </a:r>
            <a:endParaRPr/>
          </a:p>
        </p:txBody>
      </p:sp>
      <p:pic>
        <p:nvPicPr>
          <p:cNvPr id="149" name="Google Shape;149;p21"/>
          <p:cNvPicPr preferRelativeResize="0"/>
          <p:nvPr/>
        </p:nvPicPr>
        <p:blipFill rotWithShape="1">
          <a:blip r:embed="rId5">
            <a:alphaModFix/>
          </a:blip>
          <a:srcRect b="0" l="0" r="0" t="0"/>
          <a:stretch/>
        </p:blipFill>
        <p:spPr>
          <a:xfrm>
            <a:off x="7956954" y="-5"/>
            <a:ext cx="1187048" cy="41135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